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5.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6.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7.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8.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9.xml" ContentType="application/vnd.openxmlformats-officedocument.theme+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10.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11.xml" ContentType="application/vnd.openxmlformats-officedocument.theme+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12.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theme/theme13.xml" ContentType="application/vnd.openxmlformats-officedocument.theme+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14.xml" ContentType="application/vnd.openxmlformats-officedocument.theme+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theme/theme15.xml" ContentType="application/vnd.openxmlformats-officedocument.theme+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theme/theme16.xml" ContentType="application/vnd.openxmlformats-officedocument.theme+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theme/theme17.xml" ContentType="application/vnd.openxmlformats-officedocument.theme+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theme/theme18.xml" ContentType="application/vnd.openxmlformats-officedocument.theme+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theme/theme19.xml" ContentType="application/vnd.openxmlformats-officedocument.theme+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theme/theme20.xml" ContentType="application/vnd.openxmlformats-officedocument.theme+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theme/theme21.xml" ContentType="application/vnd.openxmlformats-officedocument.theme+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theme/theme22.xml" ContentType="application/vnd.openxmlformats-officedocument.theme+xml"/>
  <Override PartName="/ppt/theme/theme2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2.xml" ContentType="application/vnd.openxmlformats-officedocument.themeOverr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 id="2147483660" r:id="rId2"/>
    <p:sldMasterId id="2147483665" r:id="rId3"/>
    <p:sldMasterId id="2147483677" r:id="rId4"/>
    <p:sldMasterId id="2147483702" r:id="rId5"/>
    <p:sldMasterId id="2147483714" r:id="rId6"/>
    <p:sldMasterId id="2147483726" r:id="rId7"/>
    <p:sldMasterId id="2147483738" r:id="rId8"/>
    <p:sldMasterId id="2147483750" r:id="rId9"/>
    <p:sldMasterId id="2147483834" r:id="rId10"/>
    <p:sldMasterId id="2147483846" r:id="rId11"/>
    <p:sldMasterId id="2147483858" r:id="rId12"/>
    <p:sldMasterId id="2147483870" r:id="rId13"/>
    <p:sldMasterId id="2147483894" r:id="rId14"/>
    <p:sldMasterId id="2147483906" r:id="rId15"/>
    <p:sldMasterId id="2147483918" r:id="rId16"/>
    <p:sldMasterId id="2147483930" r:id="rId17"/>
    <p:sldMasterId id="2147483942" r:id="rId18"/>
    <p:sldMasterId id="2147483954" r:id="rId19"/>
    <p:sldMasterId id="2147483966" r:id="rId20"/>
    <p:sldMasterId id="2147483978" r:id="rId21"/>
    <p:sldMasterId id="2147483990" r:id="rId22"/>
  </p:sldMasterIdLst>
  <p:notesMasterIdLst>
    <p:notesMasterId r:id="rId82"/>
  </p:notesMasterIdLst>
  <p:sldIdLst>
    <p:sldId id="256" r:id="rId23"/>
    <p:sldId id="357" r:id="rId24"/>
    <p:sldId id="443" r:id="rId25"/>
    <p:sldId id="439" r:id="rId26"/>
    <p:sldId id="440" r:id="rId27"/>
    <p:sldId id="441" r:id="rId28"/>
    <p:sldId id="384" r:id="rId29"/>
    <p:sldId id="445" r:id="rId30"/>
    <p:sldId id="447" r:id="rId31"/>
    <p:sldId id="448" r:id="rId32"/>
    <p:sldId id="452" r:id="rId33"/>
    <p:sldId id="396" r:id="rId34"/>
    <p:sldId id="465" r:id="rId35"/>
    <p:sldId id="468" r:id="rId36"/>
    <p:sldId id="456" r:id="rId37"/>
    <p:sldId id="378" r:id="rId38"/>
    <p:sldId id="460" r:id="rId39"/>
    <p:sldId id="467" r:id="rId40"/>
    <p:sldId id="379" r:id="rId41"/>
    <p:sldId id="461" r:id="rId42"/>
    <p:sldId id="457" r:id="rId43"/>
    <p:sldId id="470" r:id="rId44"/>
    <p:sldId id="471" r:id="rId45"/>
    <p:sldId id="472" r:id="rId46"/>
    <p:sldId id="479" r:id="rId47"/>
    <p:sldId id="458" r:id="rId48"/>
    <p:sldId id="433" r:id="rId49"/>
    <p:sldId id="436" r:id="rId50"/>
    <p:sldId id="434" r:id="rId51"/>
    <p:sldId id="459" r:id="rId52"/>
    <p:sldId id="368" r:id="rId53"/>
    <p:sldId id="388" r:id="rId54"/>
    <p:sldId id="387" r:id="rId55"/>
    <p:sldId id="496" r:id="rId56"/>
    <p:sldId id="497" r:id="rId57"/>
    <p:sldId id="499" r:id="rId58"/>
    <p:sldId id="498" r:id="rId59"/>
    <p:sldId id="500" r:id="rId60"/>
    <p:sldId id="501" r:id="rId61"/>
    <p:sldId id="492" r:id="rId62"/>
    <p:sldId id="428" r:id="rId63"/>
    <p:sldId id="506" r:id="rId64"/>
    <p:sldId id="502" r:id="rId65"/>
    <p:sldId id="503" r:id="rId66"/>
    <p:sldId id="484" r:id="rId67"/>
    <p:sldId id="480" r:id="rId68"/>
    <p:sldId id="449" r:id="rId69"/>
    <p:sldId id="504" r:id="rId70"/>
    <p:sldId id="505" r:id="rId71"/>
    <p:sldId id="489" r:id="rId72"/>
    <p:sldId id="490" r:id="rId73"/>
    <p:sldId id="491" r:id="rId74"/>
    <p:sldId id="481" r:id="rId75"/>
    <p:sldId id="486" r:id="rId76"/>
    <p:sldId id="487" r:id="rId77"/>
    <p:sldId id="494" r:id="rId78"/>
    <p:sldId id="485" r:id="rId79"/>
    <p:sldId id="482" r:id="rId80"/>
    <p:sldId id="493" r:id="rId81"/>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2E9238"/>
    <a:srgbClr val="002060"/>
    <a:srgbClr val="0000CC"/>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5" autoAdjust="0"/>
    <p:restoredTop sz="94672" autoAdjust="0"/>
  </p:normalViewPr>
  <p:slideViewPr>
    <p:cSldViewPr>
      <p:cViewPr>
        <p:scale>
          <a:sx n="70" d="100"/>
          <a:sy n="70" d="100"/>
        </p:scale>
        <p:origin x="-1014" y="-54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4.xml"/><Relationship Id="rId21" Type="http://schemas.openxmlformats.org/officeDocument/2006/relationships/slideMaster" Target="slideMasters/slideMaster21.xml"/><Relationship Id="rId42" Type="http://schemas.openxmlformats.org/officeDocument/2006/relationships/slide" Target="slides/slide20.xml"/><Relationship Id="rId47" Type="http://schemas.openxmlformats.org/officeDocument/2006/relationships/slide" Target="slides/slide25.xml"/><Relationship Id="rId63" Type="http://schemas.openxmlformats.org/officeDocument/2006/relationships/slide" Target="slides/slide41.xml"/><Relationship Id="rId68" Type="http://schemas.openxmlformats.org/officeDocument/2006/relationships/slide" Target="slides/slide46.xml"/><Relationship Id="rId84" Type="http://schemas.openxmlformats.org/officeDocument/2006/relationships/viewProps" Target="viewProps.xml"/><Relationship Id="rId16" Type="http://schemas.openxmlformats.org/officeDocument/2006/relationships/slideMaster" Target="slideMasters/slideMaster16.xml"/><Relationship Id="rId11" Type="http://schemas.openxmlformats.org/officeDocument/2006/relationships/slideMaster" Target="slideMasters/slideMaster11.xml"/><Relationship Id="rId32" Type="http://schemas.openxmlformats.org/officeDocument/2006/relationships/slide" Target="slides/slide10.xml"/><Relationship Id="rId37" Type="http://schemas.openxmlformats.org/officeDocument/2006/relationships/slide" Target="slides/slide15.xml"/><Relationship Id="rId53" Type="http://schemas.openxmlformats.org/officeDocument/2006/relationships/slide" Target="slides/slide31.xml"/><Relationship Id="rId58" Type="http://schemas.openxmlformats.org/officeDocument/2006/relationships/slide" Target="slides/slide36.xml"/><Relationship Id="rId74" Type="http://schemas.openxmlformats.org/officeDocument/2006/relationships/slide" Target="slides/slide52.xml"/><Relationship Id="rId79" Type="http://schemas.openxmlformats.org/officeDocument/2006/relationships/slide" Target="slides/slide57.xml"/><Relationship Id="rId5" Type="http://schemas.openxmlformats.org/officeDocument/2006/relationships/slideMaster" Target="slideMasters/slideMaster5.xml"/><Relationship Id="rId19" Type="http://schemas.openxmlformats.org/officeDocument/2006/relationships/slideMaster" Target="slideMasters/slideMaster1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5.xml"/><Relationship Id="rId30" Type="http://schemas.openxmlformats.org/officeDocument/2006/relationships/slide" Target="slides/slide8.xml"/><Relationship Id="rId35" Type="http://schemas.openxmlformats.org/officeDocument/2006/relationships/slide" Target="slides/slide13.xml"/><Relationship Id="rId43" Type="http://schemas.openxmlformats.org/officeDocument/2006/relationships/slide" Target="slides/slide21.xml"/><Relationship Id="rId48" Type="http://schemas.openxmlformats.org/officeDocument/2006/relationships/slide" Target="slides/slide26.xml"/><Relationship Id="rId56" Type="http://schemas.openxmlformats.org/officeDocument/2006/relationships/slide" Target="slides/slide34.xml"/><Relationship Id="rId64" Type="http://schemas.openxmlformats.org/officeDocument/2006/relationships/slide" Target="slides/slide42.xml"/><Relationship Id="rId69" Type="http://schemas.openxmlformats.org/officeDocument/2006/relationships/slide" Target="slides/slide47.xml"/><Relationship Id="rId77" Type="http://schemas.openxmlformats.org/officeDocument/2006/relationships/slide" Target="slides/slide55.xml"/><Relationship Id="rId8" Type="http://schemas.openxmlformats.org/officeDocument/2006/relationships/slideMaster" Target="slideMasters/slideMaster8.xml"/><Relationship Id="rId51" Type="http://schemas.openxmlformats.org/officeDocument/2006/relationships/slide" Target="slides/slide29.xml"/><Relationship Id="rId72" Type="http://schemas.openxmlformats.org/officeDocument/2006/relationships/slide" Target="slides/slide50.xml"/><Relationship Id="rId80" Type="http://schemas.openxmlformats.org/officeDocument/2006/relationships/slide" Target="slides/slide58.xml"/><Relationship Id="rId85"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3.xml"/><Relationship Id="rId33" Type="http://schemas.openxmlformats.org/officeDocument/2006/relationships/slide" Target="slides/slide11.xml"/><Relationship Id="rId38" Type="http://schemas.openxmlformats.org/officeDocument/2006/relationships/slide" Target="slides/slide16.xml"/><Relationship Id="rId46" Type="http://schemas.openxmlformats.org/officeDocument/2006/relationships/slide" Target="slides/slide24.xml"/><Relationship Id="rId59" Type="http://schemas.openxmlformats.org/officeDocument/2006/relationships/slide" Target="slides/slide37.xml"/><Relationship Id="rId67" Type="http://schemas.openxmlformats.org/officeDocument/2006/relationships/slide" Target="slides/slide45.xml"/><Relationship Id="rId20" Type="http://schemas.openxmlformats.org/officeDocument/2006/relationships/slideMaster" Target="slideMasters/slideMaster20.xml"/><Relationship Id="rId41" Type="http://schemas.openxmlformats.org/officeDocument/2006/relationships/slide" Target="slides/slide19.xml"/><Relationship Id="rId54" Type="http://schemas.openxmlformats.org/officeDocument/2006/relationships/slide" Target="slides/slide32.xml"/><Relationship Id="rId62" Type="http://schemas.openxmlformats.org/officeDocument/2006/relationships/slide" Target="slides/slide40.xml"/><Relationship Id="rId70" Type="http://schemas.openxmlformats.org/officeDocument/2006/relationships/slide" Target="slides/slide48.xml"/><Relationship Id="rId75" Type="http://schemas.openxmlformats.org/officeDocument/2006/relationships/slide" Target="slides/slide53.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 Target="slides/slide1.xml"/><Relationship Id="rId28" Type="http://schemas.openxmlformats.org/officeDocument/2006/relationships/slide" Target="slides/slide6.xml"/><Relationship Id="rId36" Type="http://schemas.openxmlformats.org/officeDocument/2006/relationships/slide" Target="slides/slide14.xml"/><Relationship Id="rId49" Type="http://schemas.openxmlformats.org/officeDocument/2006/relationships/slide" Target="slides/slide27.xml"/><Relationship Id="rId57" Type="http://schemas.openxmlformats.org/officeDocument/2006/relationships/slide" Target="slides/slide35.xml"/><Relationship Id="rId10" Type="http://schemas.openxmlformats.org/officeDocument/2006/relationships/slideMaster" Target="slideMasters/slideMaster10.xml"/><Relationship Id="rId31" Type="http://schemas.openxmlformats.org/officeDocument/2006/relationships/slide" Target="slides/slide9.xml"/><Relationship Id="rId44" Type="http://schemas.openxmlformats.org/officeDocument/2006/relationships/slide" Target="slides/slide22.xml"/><Relationship Id="rId52" Type="http://schemas.openxmlformats.org/officeDocument/2006/relationships/slide" Target="slides/slide30.xml"/><Relationship Id="rId60" Type="http://schemas.openxmlformats.org/officeDocument/2006/relationships/slide" Target="slides/slide38.xml"/><Relationship Id="rId65" Type="http://schemas.openxmlformats.org/officeDocument/2006/relationships/slide" Target="slides/slide43.xml"/><Relationship Id="rId73" Type="http://schemas.openxmlformats.org/officeDocument/2006/relationships/slide" Target="slides/slide51.xml"/><Relationship Id="rId78" Type="http://schemas.openxmlformats.org/officeDocument/2006/relationships/slide" Target="slides/slide56.xml"/><Relationship Id="rId81" Type="http://schemas.openxmlformats.org/officeDocument/2006/relationships/slide" Target="slides/slide59.xml"/><Relationship Id="rId86"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Master" Target="slideMasters/slideMaster18.xml"/><Relationship Id="rId39" Type="http://schemas.openxmlformats.org/officeDocument/2006/relationships/slide" Target="slides/slide17.xml"/><Relationship Id="rId34" Type="http://schemas.openxmlformats.org/officeDocument/2006/relationships/slide" Target="slides/slide12.xml"/><Relationship Id="rId50" Type="http://schemas.openxmlformats.org/officeDocument/2006/relationships/slide" Target="slides/slide28.xml"/><Relationship Id="rId55" Type="http://schemas.openxmlformats.org/officeDocument/2006/relationships/slide" Target="slides/slide33.xml"/><Relationship Id="rId76" Type="http://schemas.openxmlformats.org/officeDocument/2006/relationships/slide" Target="slides/slide54.xml"/><Relationship Id="rId7" Type="http://schemas.openxmlformats.org/officeDocument/2006/relationships/slideMaster" Target="slideMasters/slideMaster7.xml"/><Relationship Id="rId71" Type="http://schemas.openxmlformats.org/officeDocument/2006/relationships/slide" Target="slides/slide49.xml"/><Relationship Id="rId2" Type="http://schemas.openxmlformats.org/officeDocument/2006/relationships/slideMaster" Target="slideMasters/slideMaster2.xml"/><Relationship Id="rId29" Type="http://schemas.openxmlformats.org/officeDocument/2006/relationships/slide" Target="slides/slide7.xml"/><Relationship Id="rId24" Type="http://schemas.openxmlformats.org/officeDocument/2006/relationships/slide" Target="slides/slide2.xml"/><Relationship Id="rId40" Type="http://schemas.openxmlformats.org/officeDocument/2006/relationships/slide" Target="slides/slide18.xml"/><Relationship Id="rId45" Type="http://schemas.openxmlformats.org/officeDocument/2006/relationships/slide" Target="slides/slide23.xml"/><Relationship Id="rId66" Type="http://schemas.openxmlformats.org/officeDocument/2006/relationships/slide" Target="slides/slide44.xml"/><Relationship Id="rId61" Type="http://schemas.openxmlformats.org/officeDocument/2006/relationships/slide" Target="slides/slide39.xml"/><Relationship Id="rId82" Type="http://schemas.openxmlformats.org/officeDocument/2006/relationships/notesMaster" Target="notesMasters/notesMaster1.xml"/></Relationships>
</file>

<file path=ppt/media/image1.png>
</file>

<file path=ppt/media/image10.png>
</file>

<file path=ppt/media/image11.png>
</file>

<file path=ppt/media/image12.jpeg>
</file>

<file path=ppt/media/image13.jpeg>
</file>

<file path=ppt/media/image14.png>
</file>

<file path=ppt/media/image15.png>
</file>

<file path=ppt/media/image16.jpg>
</file>

<file path=ppt/media/image17.png>
</file>

<file path=ppt/media/image18.jpeg>
</file>

<file path=ppt/media/image19.png>
</file>

<file path=ppt/media/image2.png>
</file>

<file path=ppt/media/image20.png>
</file>

<file path=ppt/media/image21.jpe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jpeg>
</file>

<file path=ppt/media/image48.jpeg>
</file>

<file path=ppt/media/image49.jpeg>
</file>

<file path=ppt/media/image5.png>
</file>

<file path=ppt/media/image50.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1"/>
          </a:xfrm>
          <a:prstGeom prst="rect">
            <a:avLst/>
          </a:prstGeom>
        </p:spPr>
        <p:txBody>
          <a:bodyPr vert="horz" lIns="93268" tIns="46635" rIns="93268" bIns="46635" rtlCol="0"/>
          <a:lstStyle>
            <a:lvl1pPr algn="l">
              <a:defRPr sz="1300"/>
            </a:lvl1pPr>
          </a:lstStyle>
          <a:p>
            <a:endParaRPr lang="en-US"/>
          </a:p>
        </p:txBody>
      </p:sp>
      <p:sp>
        <p:nvSpPr>
          <p:cNvPr id="3" name="Date Placeholder 2"/>
          <p:cNvSpPr>
            <a:spLocks noGrp="1"/>
          </p:cNvSpPr>
          <p:nvPr>
            <p:ph type="dt" idx="1"/>
          </p:nvPr>
        </p:nvSpPr>
        <p:spPr>
          <a:xfrm>
            <a:off x="4143588" y="0"/>
            <a:ext cx="3169920" cy="480061"/>
          </a:xfrm>
          <a:prstGeom prst="rect">
            <a:avLst/>
          </a:prstGeom>
        </p:spPr>
        <p:txBody>
          <a:bodyPr vert="horz" lIns="93268" tIns="46635" rIns="93268" bIns="46635" rtlCol="0"/>
          <a:lstStyle>
            <a:lvl1pPr algn="r">
              <a:defRPr sz="1300"/>
            </a:lvl1pPr>
          </a:lstStyle>
          <a:p>
            <a:fld id="{76DCD4E2-8692-495E-AC42-337786FAA203}" type="datetimeFigureOut">
              <a:rPr lang="en-US" smtClean="0"/>
              <a:t>5/16/2014</a:t>
            </a:fld>
            <a:endParaRPr lang="en-US"/>
          </a:p>
        </p:txBody>
      </p:sp>
      <p:sp>
        <p:nvSpPr>
          <p:cNvPr id="4" name="Slide Image Placeholder 3"/>
          <p:cNvSpPr>
            <a:spLocks noGrp="1" noRot="1" noChangeAspect="1"/>
          </p:cNvSpPr>
          <p:nvPr>
            <p:ph type="sldImg" idx="2"/>
          </p:nvPr>
        </p:nvSpPr>
        <p:spPr>
          <a:xfrm>
            <a:off x="1258888" y="722313"/>
            <a:ext cx="4797425" cy="3598862"/>
          </a:xfrm>
          <a:prstGeom prst="rect">
            <a:avLst/>
          </a:prstGeom>
          <a:noFill/>
          <a:ln w="12700">
            <a:solidFill>
              <a:prstClr val="black"/>
            </a:solidFill>
          </a:ln>
        </p:spPr>
        <p:txBody>
          <a:bodyPr vert="horz" lIns="93268" tIns="46635" rIns="93268" bIns="46635" rtlCol="0" anchor="ctr"/>
          <a:lstStyle/>
          <a:p>
            <a:endParaRPr lang="en-US"/>
          </a:p>
        </p:txBody>
      </p:sp>
      <p:sp>
        <p:nvSpPr>
          <p:cNvPr id="5" name="Notes Placeholder 4"/>
          <p:cNvSpPr>
            <a:spLocks noGrp="1"/>
          </p:cNvSpPr>
          <p:nvPr>
            <p:ph type="body" sz="quarter" idx="3"/>
          </p:nvPr>
        </p:nvSpPr>
        <p:spPr>
          <a:xfrm>
            <a:off x="731521" y="4560570"/>
            <a:ext cx="5852160" cy="4320540"/>
          </a:xfrm>
          <a:prstGeom prst="rect">
            <a:avLst/>
          </a:prstGeom>
        </p:spPr>
        <p:txBody>
          <a:bodyPr vert="horz" lIns="93268" tIns="46635" rIns="93268" bIns="46635"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1"/>
          </a:xfrm>
          <a:prstGeom prst="rect">
            <a:avLst/>
          </a:prstGeom>
        </p:spPr>
        <p:txBody>
          <a:bodyPr vert="horz" lIns="93268" tIns="46635" rIns="93268" bIns="46635" rtlCol="0" anchor="b"/>
          <a:lstStyle>
            <a:lvl1pPr algn="l">
              <a:defRPr sz="1300"/>
            </a:lvl1pPr>
          </a:lstStyle>
          <a:p>
            <a:endParaRPr lang="en-US"/>
          </a:p>
        </p:txBody>
      </p:sp>
      <p:sp>
        <p:nvSpPr>
          <p:cNvPr id="7" name="Slide Number Placeholder 6"/>
          <p:cNvSpPr>
            <a:spLocks noGrp="1"/>
          </p:cNvSpPr>
          <p:nvPr>
            <p:ph type="sldNum" sz="quarter" idx="5"/>
          </p:nvPr>
        </p:nvSpPr>
        <p:spPr>
          <a:xfrm>
            <a:off x="4143588" y="9119474"/>
            <a:ext cx="3169920" cy="480061"/>
          </a:xfrm>
          <a:prstGeom prst="rect">
            <a:avLst/>
          </a:prstGeom>
        </p:spPr>
        <p:txBody>
          <a:bodyPr vert="horz" lIns="93268" tIns="46635" rIns="93268" bIns="46635" rtlCol="0" anchor="b"/>
          <a:lstStyle>
            <a:lvl1pPr algn="r">
              <a:defRPr sz="1300"/>
            </a:lvl1pPr>
          </a:lstStyle>
          <a:p>
            <a:fld id="{3CFE7621-4FB3-473E-85A0-E26E95ADB30E}" type="slidenum">
              <a:rPr lang="en-US" smtClean="0"/>
              <a:t>‹#›</a:t>
            </a:fld>
            <a:endParaRPr lang="en-US"/>
          </a:p>
        </p:txBody>
      </p:sp>
    </p:spTree>
    <p:extLst>
      <p:ext uri="{BB962C8B-B14F-4D97-AF65-F5344CB8AC3E}">
        <p14:creationId xmlns:p14="http://schemas.microsoft.com/office/powerpoint/2010/main" val="718748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CFE7621-4FB3-473E-85A0-E26E95ADB30E}" type="slidenum">
              <a:rPr lang="en-US" smtClean="0"/>
              <a:t>1</a:t>
            </a:fld>
            <a:endParaRPr lang="en-US" dirty="0"/>
          </a:p>
        </p:txBody>
      </p:sp>
    </p:spTree>
    <p:extLst>
      <p:ext uri="{BB962C8B-B14F-4D97-AF65-F5344CB8AC3E}">
        <p14:creationId xmlns:p14="http://schemas.microsoft.com/office/powerpoint/2010/main" val="1324007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CFE7621-4FB3-473E-85A0-E26E95ADB30E}" type="slidenum">
              <a:rPr lang="en-US" smtClean="0"/>
              <a:t>5</a:t>
            </a:fld>
            <a:endParaRPr lang="en-US"/>
          </a:p>
        </p:txBody>
      </p:sp>
    </p:spTree>
    <p:extLst>
      <p:ext uri="{BB962C8B-B14F-4D97-AF65-F5344CB8AC3E}">
        <p14:creationId xmlns:p14="http://schemas.microsoft.com/office/powerpoint/2010/main" val="3381273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CFE7621-4FB3-473E-85A0-E26E95ADB30E}"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613602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施工方法</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3CFE7621-4FB3-473E-85A0-E26E95ADB30E}" type="slidenum">
              <a:rPr lang="en-US" smtClean="0">
                <a:solidFill>
                  <a:prstClr val="black"/>
                </a:solidFill>
              </a:rPr>
              <a:pPr/>
              <a:t>27</a:t>
            </a:fld>
            <a:endParaRPr lang="en-US">
              <a:solidFill>
                <a:prstClr val="black"/>
              </a:solidFill>
            </a:endParaRPr>
          </a:p>
        </p:txBody>
      </p:sp>
    </p:spTree>
    <p:extLst>
      <p:ext uri="{BB962C8B-B14F-4D97-AF65-F5344CB8AC3E}">
        <p14:creationId xmlns:p14="http://schemas.microsoft.com/office/powerpoint/2010/main" val="33850458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施工方法</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3CFE7621-4FB3-473E-85A0-E26E95ADB30E}"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3385045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All conceivable</a:t>
            </a:r>
            <a:r>
              <a:rPr lang="en-US" altLang="zh-CN" baseline="0" dirty="0" smtClean="0"/>
              <a:t> terms ~ natural coefficients; Lambda=cutoff energy scale, h=natural coefficient, </a:t>
            </a:r>
            <a:endParaRPr lang="zh-CN" altLang="en-US" dirty="0"/>
          </a:p>
        </p:txBody>
      </p:sp>
      <p:sp>
        <p:nvSpPr>
          <p:cNvPr id="4" name="灯片编号占位符 3"/>
          <p:cNvSpPr>
            <a:spLocks noGrp="1"/>
          </p:cNvSpPr>
          <p:nvPr>
            <p:ph type="sldNum" sz="quarter" idx="10"/>
          </p:nvPr>
        </p:nvSpPr>
        <p:spPr/>
        <p:txBody>
          <a:bodyPr/>
          <a:lstStyle/>
          <a:p>
            <a:fld id="{3CFE7621-4FB3-473E-85A0-E26E95ADB30E}" type="slidenum">
              <a:rPr lang="en-US" smtClean="0">
                <a:solidFill>
                  <a:prstClr val="black"/>
                </a:solidFill>
              </a:rPr>
              <a:pPr/>
              <a:t>50</a:t>
            </a:fld>
            <a:endParaRPr lang="en-US">
              <a:solidFill>
                <a:prstClr val="black"/>
              </a:solidFill>
            </a:endParaRPr>
          </a:p>
        </p:txBody>
      </p:sp>
    </p:spTree>
    <p:extLst>
      <p:ext uri="{BB962C8B-B14F-4D97-AF65-F5344CB8AC3E}">
        <p14:creationId xmlns:p14="http://schemas.microsoft.com/office/powerpoint/2010/main" val="1746066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t>5/16/2014</a:t>
            </a:fld>
            <a:endParaRPr lang="en-US"/>
          </a:p>
        </p:txBody>
      </p:sp>
      <p:sp>
        <p:nvSpPr>
          <p:cNvPr id="5" name="Footer Placeholder 4"/>
          <p:cNvSpPr>
            <a:spLocks noGrp="1"/>
          </p:cNvSpPr>
          <p:nvPr>
            <p:ph type="ftr" sz="quarter" idx="11"/>
          </p:nvPr>
        </p:nvSpPr>
        <p:spPr/>
        <p:txBody>
          <a:bodyPr/>
          <a:lstStyle/>
          <a:p>
            <a:r>
              <a:rPr lang="en-US" smtClean="0"/>
              <a:t>March 20, 2014</a:t>
            </a:r>
            <a:endParaRPr lang="en-US"/>
          </a:p>
        </p:txBody>
      </p:sp>
      <p:sp>
        <p:nvSpPr>
          <p:cNvPr id="6" name="Slide Number Placeholder 5"/>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3641857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t>5/16/2014</a:t>
            </a:fld>
            <a:endParaRPr lang="en-US"/>
          </a:p>
        </p:txBody>
      </p:sp>
      <p:sp>
        <p:nvSpPr>
          <p:cNvPr id="5" name="Footer Placeholder 4"/>
          <p:cNvSpPr>
            <a:spLocks noGrp="1"/>
          </p:cNvSpPr>
          <p:nvPr>
            <p:ph type="ftr" sz="quarter" idx="11"/>
          </p:nvPr>
        </p:nvSpPr>
        <p:spPr/>
        <p:txBody>
          <a:bodyPr/>
          <a:lstStyle/>
          <a:p>
            <a:r>
              <a:rPr lang="en-US" smtClean="0"/>
              <a:t>March 20, 2014</a:t>
            </a:r>
            <a:endParaRPr lang="en-US"/>
          </a:p>
        </p:txBody>
      </p:sp>
      <p:sp>
        <p:nvSpPr>
          <p:cNvPr id="6" name="Slide Number Placeholder 5"/>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404833286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4717460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21410371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7181458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7723437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6203969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3948232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9562209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3665823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16906265"/>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50588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t>5/16/2014</a:t>
            </a:fld>
            <a:endParaRPr lang="en-US"/>
          </a:p>
        </p:txBody>
      </p:sp>
      <p:sp>
        <p:nvSpPr>
          <p:cNvPr id="5" name="Footer Placeholder 4"/>
          <p:cNvSpPr>
            <a:spLocks noGrp="1"/>
          </p:cNvSpPr>
          <p:nvPr>
            <p:ph type="ftr" sz="quarter" idx="11"/>
          </p:nvPr>
        </p:nvSpPr>
        <p:spPr/>
        <p:txBody>
          <a:bodyPr/>
          <a:lstStyle/>
          <a:p>
            <a:r>
              <a:rPr lang="en-US" smtClean="0"/>
              <a:t>March 20, 2014</a:t>
            </a:r>
            <a:endParaRPr lang="en-US"/>
          </a:p>
        </p:txBody>
      </p:sp>
      <p:sp>
        <p:nvSpPr>
          <p:cNvPr id="6" name="Slide Number Placeholder 5"/>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22023690"/>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4631738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46861027"/>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28168174"/>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36890768"/>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68461972"/>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135555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7968971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3955327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32472749"/>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431555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lgn="ctr" eaLnBrk="0" hangingPunct="0">
              <a:spcBef>
                <a:spcPct val="50000"/>
              </a:spcBef>
              <a:defRPr b="1"/>
            </a:lvl1pPr>
          </a:lstStyle>
          <a:p>
            <a:pPr>
              <a:defRPr/>
            </a:pPr>
            <a:fld id="{D8A8686A-8209-456C-B223-255A5174CF3F}" type="datetime1">
              <a:rPr lang="en-US" altLang="zh-CN" smtClean="0"/>
              <a:t>5/16/2014</a:t>
            </a:fld>
            <a:endParaRPr lang="en-US" altLang="zh-CN"/>
          </a:p>
        </p:txBody>
      </p:sp>
      <p:sp>
        <p:nvSpPr>
          <p:cNvPr id="3" name="Rectangle 5"/>
          <p:cNvSpPr>
            <a:spLocks noGrp="1" noChangeArrowheads="1"/>
          </p:cNvSpPr>
          <p:nvPr>
            <p:ph type="ftr" sz="quarter" idx="11"/>
          </p:nvPr>
        </p:nvSpPr>
        <p:spPr/>
        <p:txBody>
          <a:bodyPr/>
          <a:lstStyle>
            <a:lvl1pPr eaLnBrk="0" hangingPunct="0">
              <a:spcBef>
                <a:spcPct val="50000"/>
              </a:spcBef>
              <a:defRPr b="1"/>
            </a:lvl1pPr>
          </a:lstStyle>
          <a:p>
            <a:pPr>
              <a:defRPr/>
            </a:pPr>
            <a:r>
              <a:rPr lang="en-US" altLang="zh-CN" smtClean="0"/>
              <a:t>March 20, 2014</a:t>
            </a:r>
            <a:endParaRPr lang="en-US" altLang="zh-CN"/>
          </a:p>
        </p:txBody>
      </p:sp>
      <p:sp>
        <p:nvSpPr>
          <p:cNvPr id="4" name="Rectangle 6"/>
          <p:cNvSpPr>
            <a:spLocks noGrp="1" noChangeArrowheads="1"/>
          </p:cNvSpPr>
          <p:nvPr>
            <p:ph type="sldNum" sz="quarter" idx="12"/>
          </p:nvPr>
        </p:nvSpPr>
        <p:spPr/>
        <p:txBody>
          <a:bodyPr/>
          <a:lstStyle>
            <a:lvl1pPr eaLnBrk="0" hangingPunct="0">
              <a:spcBef>
                <a:spcPct val="50000"/>
              </a:spcBef>
              <a:defRPr b="1"/>
            </a:lvl1pPr>
          </a:lstStyle>
          <a:p>
            <a:pPr>
              <a:defRPr/>
            </a:pPr>
            <a:fld id="{5B15B247-200A-4EFB-9107-77464F4CE0B7}" type="slidenum">
              <a:rPr lang="en-US" altLang="zh-CN"/>
              <a:pPr>
                <a:defRPr/>
              </a:pPr>
              <a:t>‹#›</a:t>
            </a:fld>
            <a:r>
              <a:rPr lang="en-US" altLang="zh-CN" dirty="0"/>
              <a:t>/45</a:t>
            </a:r>
          </a:p>
        </p:txBody>
      </p:sp>
    </p:spTree>
    <p:extLst>
      <p:ext uri="{BB962C8B-B14F-4D97-AF65-F5344CB8AC3E}">
        <p14:creationId xmlns:p14="http://schemas.microsoft.com/office/powerpoint/2010/main" val="348279331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33107699"/>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5906787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0118097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25177368"/>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72005919"/>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57277879"/>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40566202"/>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86933248"/>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10797018"/>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689009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9144000" cy="838200"/>
          </a:xfr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457200" y="960438"/>
            <a:ext cx="8229600" cy="452596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lgn="ctr" eaLnBrk="0" hangingPunct="0">
              <a:spcBef>
                <a:spcPct val="50000"/>
              </a:spcBef>
              <a:defRPr b="1"/>
            </a:lvl1pPr>
          </a:lstStyle>
          <a:p>
            <a:pPr>
              <a:defRPr/>
            </a:pPr>
            <a:fld id="{90A68239-8B5E-410F-B7A3-BD4450E357DC}" type="datetime1">
              <a:rPr lang="en-US" altLang="zh-CN" smtClean="0"/>
              <a:t>5/16/2014</a:t>
            </a:fld>
            <a:endParaRPr lang="en-US" altLang="zh-CN"/>
          </a:p>
        </p:txBody>
      </p:sp>
      <p:sp>
        <p:nvSpPr>
          <p:cNvPr id="5" name="Rectangle 5"/>
          <p:cNvSpPr>
            <a:spLocks noGrp="1" noChangeArrowheads="1"/>
          </p:cNvSpPr>
          <p:nvPr>
            <p:ph type="ftr" sz="quarter" idx="11"/>
          </p:nvPr>
        </p:nvSpPr>
        <p:spPr/>
        <p:txBody>
          <a:bodyPr/>
          <a:lstStyle>
            <a:lvl1pPr eaLnBrk="0" hangingPunct="0">
              <a:spcBef>
                <a:spcPct val="50000"/>
              </a:spcBef>
              <a:defRPr b="1"/>
            </a:lvl1pPr>
          </a:lstStyle>
          <a:p>
            <a:pPr>
              <a:defRPr/>
            </a:pPr>
            <a:r>
              <a:rPr lang="en-US" altLang="zh-CN" smtClean="0"/>
              <a:t>March 20, 2014</a:t>
            </a:r>
            <a:endParaRPr lang="en-US" altLang="zh-CN"/>
          </a:p>
        </p:txBody>
      </p:sp>
      <p:sp>
        <p:nvSpPr>
          <p:cNvPr id="6" name="Rectangle 6"/>
          <p:cNvSpPr>
            <a:spLocks noGrp="1" noChangeArrowheads="1"/>
          </p:cNvSpPr>
          <p:nvPr>
            <p:ph type="sldNum" sz="quarter" idx="12"/>
          </p:nvPr>
        </p:nvSpPr>
        <p:spPr/>
        <p:txBody>
          <a:bodyPr/>
          <a:lstStyle>
            <a:lvl1pPr eaLnBrk="0" hangingPunct="0">
              <a:spcBef>
                <a:spcPct val="50000"/>
              </a:spcBef>
              <a:defRPr b="1"/>
            </a:lvl1pPr>
          </a:lstStyle>
          <a:p>
            <a:pPr>
              <a:defRPr/>
            </a:pPr>
            <a:fld id="{E947CD67-063B-4177-8D99-56FA5E038D2D}" type="slidenum">
              <a:rPr lang="en-US" altLang="zh-CN"/>
              <a:pPr>
                <a:defRPr/>
              </a:pPr>
              <a:t>‹#›</a:t>
            </a:fld>
            <a:r>
              <a:rPr lang="en-US" altLang="zh-CN" dirty="0"/>
              <a:t>/45</a:t>
            </a:r>
          </a:p>
        </p:txBody>
      </p:sp>
    </p:spTree>
    <p:extLst>
      <p:ext uri="{BB962C8B-B14F-4D97-AF65-F5344CB8AC3E}">
        <p14:creationId xmlns:p14="http://schemas.microsoft.com/office/powerpoint/2010/main" val="1466704993"/>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97993813"/>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08764419"/>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7185658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42773752"/>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72404126"/>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53162472"/>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7312557"/>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79786602"/>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92602731"/>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766316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标题幻灯片">
    <p:spTree>
      <p:nvGrpSpPr>
        <p:cNvPr id="1" name=""/>
        <p:cNvGrpSpPr/>
        <p:nvPr/>
      </p:nvGrpSpPr>
      <p:grpSpPr>
        <a:xfrm>
          <a:off x="0" y="0"/>
          <a:ext cx="0" cy="0"/>
          <a:chOff x="0" y="0"/>
          <a:chExt cx="0" cy="0"/>
        </a:xfrm>
      </p:grpSpPr>
      <p:sp>
        <p:nvSpPr>
          <p:cNvPr id="4" name="Line 7"/>
          <p:cNvSpPr>
            <a:spLocks noChangeShapeType="1"/>
          </p:cNvSpPr>
          <p:nvPr userDrawn="1"/>
        </p:nvSpPr>
        <p:spPr bwMode="auto">
          <a:xfrm>
            <a:off x="0" y="990600"/>
            <a:ext cx="9144000" cy="0"/>
          </a:xfrm>
          <a:prstGeom prst="line">
            <a:avLst/>
          </a:prstGeom>
          <a:noFill/>
          <a:ln w="44450">
            <a:solidFill>
              <a:srgbClr val="3366FF"/>
            </a:solidFill>
            <a:round/>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pPr>
            <a:endParaRPr kumimoji="1" lang="zh-CN" altLang="en-US" sz="2400">
              <a:solidFill>
                <a:srgbClr val="000000"/>
              </a:solidFill>
              <a:latin typeface="Times New Roman" pitchFamily="18" charset="0"/>
            </a:endParaRPr>
          </a:p>
        </p:txBody>
      </p:sp>
      <p:sp>
        <p:nvSpPr>
          <p:cNvPr id="2" name="标题 1"/>
          <p:cNvSpPr>
            <a:spLocks noGrp="1"/>
          </p:cNvSpPr>
          <p:nvPr>
            <p:ph type="ctrTitle"/>
          </p:nvPr>
        </p:nvSpPr>
        <p:spPr>
          <a:xfrm>
            <a:off x="685800" y="213054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5" name="Rectangle 4"/>
          <p:cNvSpPr>
            <a:spLocks noGrp="1" noChangeArrowheads="1"/>
          </p:cNvSpPr>
          <p:nvPr>
            <p:ph type="dt" sz="half" idx="10"/>
          </p:nvPr>
        </p:nvSpPr>
        <p:spPr/>
        <p:txBody>
          <a:bodyPr/>
          <a:lstStyle>
            <a:lvl1pPr algn="ctr" eaLnBrk="0" hangingPunct="0">
              <a:spcBef>
                <a:spcPct val="50000"/>
              </a:spcBef>
              <a:defRPr b="1"/>
            </a:lvl1pPr>
          </a:lstStyle>
          <a:p>
            <a:pPr>
              <a:defRPr/>
            </a:pPr>
            <a:fld id="{F90C680F-2A2A-4123-813B-E9AC8211EC3A}" type="datetime1">
              <a:rPr lang="en-US" altLang="zh-CN" smtClean="0"/>
              <a:t>5/16/2014</a:t>
            </a:fld>
            <a:endParaRPr lang="en-US" altLang="zh-CN"/>
          </a:p>
        </p:txBody>
      </p:sp>
      <p:sp>
        <p:nvSpPr>
          <p:cNvPr id="6" name="Rectangle 5"/>
          <p:cNvSpPr>
            <a:spLocks noGrp="1" noChangeArrowheads="1"/>
          </p:cNvSpPr>
          <p:nvPr>
            <p:ph type="ftr" sz="quarter" idx="11"/>
          </p:nvPr>
        </p:nvSpPr>
        <p:spPr/>
        <p:txBody>
          <a:bodyPr/>
          <a:lstStyle>
            <a:lvl1pPr eaLnBrk="0" hangingPunct="0">
              <a:spcBef>
                <a:spcPct val="50000"/>
              </a:spcBef>
              <a:defRPr b="1"/>
            </a:lvl1pPr>
          </a:lstStyle>
          <a:p>
            <a:pPr>
              <a:defRPr/>
            </a:pPr>
            <a:r>
              <a:rPr lang="en-US" altLang="zh-CN" smtClean="0"/>
              <a:t>March 20, 2014</a:t>
            </a:r>
            <a:endParaRPr lang="en-US" altLang="zh-CN"/>
          </a:p>
        </p:txBody>
      </p:sp>
      <p:sp>
        <p:nvSpPr>
          <p:cNvPr id="7" name="Rectangle 6"/>
          <p:cNvSpPr>
            <a:spLocks noGrp="1" noChangeArrowheads="1"/>
          </p:cNvSpPr>
          <p:nvPr>
            <p:ph type="sldNum" sz="quarter" idx="12"/>
          </p:nvPr>
        </p:nvSpPr>
        <p:spPr/>
        <p:txBody>
          <a:bodyPr/>
          <a:lstStyle>
            <a:lvl1pPr eaLnBrk="0" hangingPunct="0">
              <a:spcBef>
                <a:spcPct val="50000"/>
              </a:spcBef>
              <a:defRPr b="1">
                <a:latin typeface="Arial" charset="0"/>
                <a:ea typeface="宋体" charset="-122"/>
              </a:defRPr>
            </a:lvl1pPr>
          </a:lstStyle>
          <a:p>
            <a:pPr>
              <a:defRPr/>
            </a:pPr>
            <a:fld id="{A93BF87A-6DDE-4A9D-8FA2-537C73D1400A}" type="slidenum">
              <a:rPr lang="en-US" altLang="zh-CN"/>
              <a:pPr>
                <a:defRPr/>
              </a:pPr>
              <a:t>‹#›</a:t>
            </a:fld>
            <a:r>
              <a:rPr lang="en-US" altLang="zh-CN" dirty="0"/>
              <a:t>/45</a:t>
            </a:r>
          </a:p>
        </p:txBody>
      </p:sp>
    </p:spTree>
    <p:extLst>
      <p:ext uri="{BB962C8B-B14F-4D97-AF65-F5344CB8AC3E}">
        <p14:creationId xmlns:p14="http://schemas.microsoft.com/office/powerpoint/2010/main" val="3989256973"/>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19767854"/>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16397398"/>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32195977"/>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69588281"/>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18335217"/>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80230057"/>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05497746"/>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2460947"/>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36590661"/>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986469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zh-CN" altLang="en-US" smtClean="0"/>
              <a:t>单击此处编辑母版标题样式</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a:p>
        </p:txBody>
      </p:sp>
      <p:sp>
        <p:nvSpPr>
          <p:cNvPr id="4" name="Date Placeholder 3"/>
          <p:cNvSpPr>
            <a:spLocks noGrp="1"/>
          </p:cNvSpPr>
          <p:nvPr>
            <p:ph type="dt" sz="half" idx="10"/>
          </p:nvPr>
        </p:nvSpPr>
        <p:spPr/>
        <p:txBody>
          <a:bodyPr/>
          <a:lstStyle/>
          <a:p>
            <a:fld id="{1460F884-F066-499E-8119-EADEED8382AA}"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16336052"/>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88334952"/>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58530698"/>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66402865"/>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404446"/>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45062096"/>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35801820"/>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6907703"/>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7691004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5912356"/>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177603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06FFF462-CBB2-4C0F-B584-74A9269748C2}"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88203049"/>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69213879"/>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323125"/>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34273600"/>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91024979"/>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0218991"/>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63195060"/>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67911782"/>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29214018"/>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98278735"/>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594653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F2879945-0B9C-48EB-AD46-08884821171C}"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73084252"/>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20653725"/>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1617360"/>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10355334"/>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39742278"/>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22467819"/>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04678444"/>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87105704"/>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90975823"/>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83236413"/>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212810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Date Placeholder 4"/>
          <p:cNvSpPr>
            <a:spLocks noGrp="1"/>
          </p:cNvSpPr>
          <p:nvPr>
            <p:ph type="dt" sz="half" idx="10"/>
          </p:nvPr>
        </p:nvSpPr>
        <p:spPr/>
        <p:txBody>
          <a:bodyPr/>
          <a:lstStyle/>
          <a:p>
            <a:fld id="{A698EF6D-C20D-4D85-84C4-2BBC3AB5B44B}" type="datetime1">
              <a:rPr lang="en-US" altLang="zh-CN" smtClean="0">
                <a:solidFill>
                  <a:prstClr val="black">
                    <a:tint val="75000"/>
                  </a:prstClr>
                </a:solidFill>
              </a:r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96124071"/>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83151470"/>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01968144"/>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44754451"/>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87905843"/>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63921967"/>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37924840"/>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5469421"/>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90485037"/>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72454390"/>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392204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7" name="Date Placeholder 6"/>
          <p:cNvSpPr>
            <a:spLocks noGrp="1"/>
          </p:cNvSpPr>
          <p:nvPr>
            <p:ph type="dt" sz="half" idx="10"/>
          </p:nvPr>
        </p:nvSpPr>
        <p:spPr/>
        <p:txBody>
          <a:bodyPr/>
          <a:lstStyle/>
          <a:p>
            <a:fld id="{A9C34E88-CB39-4E2A-AEBA-D04197F40770}" type="datetime1">
              <a:rPr lang="en-US" altLang="zh-CN" smtClean="0">
                <a:solidFill>
                  <a:prstClr val="black">
                    <a:tint val="75000"/>
                  </a:prstClr>
                </a:solidFill>
              </a:r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60189601"/>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59834640"/>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40747732"/>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23333625"/>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91247697"/>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96343217"/>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00518506"/>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53613427"/>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09212382"/>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5359181"/>
      </p:ext>
    </p:extLst>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76888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t>5/16/2014</a:t>
            </a:fld>
            <a:endParaRPr lang="en-US"/>
          </a:p>
        </p:txBody>
      </p:sp>
      <p:sp>
        <p:nvSpPr>
          <p:cNvPr id="5" name="Footer Placeholder 4"/>
          <p:cNvSpPr>
            <a:spLocks noGrp="1"/>
          </p:cNvSpPr>
          <p:nvPr>
            <p:ph type="ftr" sz="quarter" idx="11"/>
          </p:nvPr>
        </p:nvSpPr>
        <p:spPr/>
        <p:txBody>
          <a:bodyPr/>
          <a:lstStyle/>
          <a:p>
            <a:r>
              <a:rPr lang="en-US" smtClean="0"/>
              <a:t>March 20, 2014</a:t>
            </a:r>
            <a:endParaRPr lang="en-US"/>
          </a:p>
        </p:txBody>
      </p:sp>
      <p:sp>
        <p:nvSpPr>
          <p:cNvPr id="6" name="Slide Number Placeholder 5"/>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31186753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2"/>
          <p:cNvSpPr>
            <a:spLocks noGrp="1"/>
          </p:cNvSpPr>
          <p:nvPr>
            <p:ph type="dt" sz="half" idx="10"/>
          </p:nvPr>
        </p:nvSpPr>
        <p:spPr/>
        <p:txBody>
          <a:bodyPr/>
          <a:lstStyle/>
          <a:p>
            <a:fld id="{B903651D-51F2-473E-AEF7-B41A070B7965}" type="datetime1">
              <a:rPr lang="en-US" altLang="zh-CN" smtClean="0">
                <a:solidFill>
                  <a:prstClr val="black">
                    <a:tint val="75000"/>
                  </a:prstClr>
                </a:solidFill>
              </a:r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28233855"/>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82030234"/>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53607103"/>
      </p:ext>
    </p:extLst>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82465871"/>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68006121"/>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83323094"/>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66451083"/>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30236935"/>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36246274"/>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39553178"/>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038330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0383A6-4DCE-41C1-AF93-DF4E79B0CA88}" type="datetime1">
              <a:rPr lang="en-US" altLang="zh-CN" smtClean="0">
                <a:solidFill>
                  <a:prstClr val="black">
                    <a:tint val="75000"/>
                  </a:prstClr>
                </a:solidFill>
              </a:r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23501834"/>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1025508"/>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2165904"/>
      </p:ext>
    </p:extLst>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82870591"/>
      </p:ext>
    </p:extLst>
  </p:cSld>
  <p:clrMapOvr>
    <a:masterClrMapping/>
  </p:clrMapOvr>
</p:sldLayout>
</file>

<file path=ppt/slideLayouts/slideLayout2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9596396"/>
      </p:ext>
    </p:extLst>
  </p:cSld>
  <p:clrMapOvr>
    <a:masterClrMapping/>
  </p:clrMapOvr>
</p:sldLayout>
</file>

<file path=ppt/slideLayouts/slideLayout2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80616952"/>
      </p:ext>
    </p:extLst>
  </p:cSld>
  <p:clrMapOvr>
    <a:masterClrMapping/>
  </p:clrMapOvr>
</p:sldLayout>
</file>

<file path=ppt/slideLayouts/slideLayout2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42603230"/>
      </p:ext>
    </p:extLst>
  </p:cSld>
  <p:clrMapOvr>
    <a:masterClrMapping/>
  </p:clrMapOvr>
</p:sldLayout>
</file>

<file path=ppt/slideLayouts/slideLayout2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41200834"/>
      </p:ext>
    </p:extLst>
  </p:cSld>
  <p:clrMapOvr>
    <a:masterClrMapping/>
  </p:clrMapOvr>
</p:sldLayout>
</file>

<file path=ppt/slideLayouts/slideLayout2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28416855"/>
      </p:ext>
    </p:extLst>
  </p:cSld>
  <p:clrMapOvr>
    <a:masterClrMapping/>
  </p:clrMapOvr>
</p:sldLayout>
</file>

<file path=ppt/slideLayouts/slideLayout2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28358516"/>
      </p:ext>
    </p:extLst>
  </p:cSld>
  <p:clrMapOvr>
    <a:masterClrMapping/>
  </p:clrMapOvr>
</p:sldLayout>
</file>

<file path=ppt/slideLayouts/slideLayout2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0502576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0C68FAE5-CB87-47A2-8D9B-A8E95E88881D}" type="datetime1">
              <a:rPr lang="en-US" altLang="zh-CN" smtClean="0">
                <a:solidFill>
                  <a:prstClr val="black">
                    <a:tint val="75000"/>
                  </a:prstClr>
                </a:solidFill>
              </a:r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13586096"/>
      </p:ext>
    </p:extLst>
  </p:cSld>
  <p:clrMapOvr>
    <a:masterClrMapping/>
  </p:clrMapOvr>
</p:sldLayout>
</file>

<file path=ppt/slideLayouts/slideLayout2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89344217"/>
      </p:ext>
    </p:extLst>
  </p:cSld>
  <p:clrMapOvr>
    <a:masterClrMapping/>
  </p:clrMapOvr>
</p:sldLayout>
</file>

<file path=ppt/slideLayouts/slideLayout2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6078098"/>
      </p:ext>
    </p:extLst>
  </p:cSld>
  <p:clrMapOvr>
    <a:masterClrMapping/>
  </p:clrMapOvr>
</p:sldLayout>
</file>

<file path=ppt/slideLayouts/slideLayout2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18234802"/>
      </p:ext>
    </p:extLst>
  </p:cSld>
  <p:clrMapOvr>
    <a:masterClrMapping/>
  </p:clrMapOvr>
</p:sldLayout>
</file>

<file path=ppt/slideLayouts/slideLayout2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21001604"/>
      </p:ext>
    </p:extLst>
  </p:cSld>
  <p:clrMapOvr>
    <a:masterClrMapping/>
  </p:clrMapOvr>
</p:sldLayout>
</file>

<file path=ppt/slideLayouts/slideLayout2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96674230"/>
      </p:ext>
    </p:extLst>
  </p:cSld>
  <p:clrMapOvr>
    <a:masterClrMapping/>
  </p:clrMapOvr>
</p:sldLayout>
</file>

<file path=ppt/slideLayouts/slideLayout2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3227930"/>
      </p:ext>
    </p:extLst>
  </p:cSld>
  <p:clrMapOvr>
    <a:masterClrMapping/>
  </p:clrMapOvr>
</p:sldLayout>
</file>

<file path=ppt/slideLayouts/slideLayout2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51272414"/>
      </p:ext>
    </p:extLst>
  </p:cSld>
  <p:clrMapOvr>
    <a:masterClrMapping/>
  </p:clrMapOvr>
</p:sldLayout>
</file>

<file path=ppt/slideLayouts/slideLayout2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926376064"/>
      </p:ext>
    </p:extLst>
  </p:cSld>
  <p:clrMapOvr>
    <a:masterClrMapping/>
  </p:clrMapOvr>
</p:sldLayout>
</file>

<file path=ppt/slideLayouts/slideLayout2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48631500"/>
      </p:ext>
    </p:extLst>
  </p:cSld>
  <p:clrMapOvr>
    <a:masterClrMapping/>
  </p:clrMapOvr>
</p:sldLayout>
</file>

<file path=ppt/slideLayouts/slideLayout2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582549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AF5C4B54-8DF7-4F8F-A3EE-AD6A194D58E2}" type="datetime1">
              <a:rPr lang="en-US" altLang="zh-CN" smtClean="0">
                <a:solidFill>
                  <a:prstClr val="black">
                    <a:tint val="75000"/>
                  </a:prstClr>
                </a:solidFill>
              </a:r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33752595"/>
      </p:ext>
    </p:extLst>
  </p:cSld>
  <p:clrMapOvr>
    <a:masterClrMapping/>
  </p:clrMapOvr>
</p:sldLayout>
</file>

<file path=ppt/slideLayouts/slideLayout2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34777539"/>
      </p:ext>
    </p:extLst>
  </p:cSld>
  <p:clrMapOvr>
    <a:masterClrMapping/>
  </p:clrMapOvr>
</p:sldLayout>
</file>

<file path=ppt/slideLayouts/slideLayout2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80720509"/>
      </p:ext>
    </p:extLst>
  </p:cSld>
  <p:clrMapOvr>
    <a:masterClrMapping/>
  </p:clrMapOvr>
</p:sldLayout>
</file>

<file path=ppt/slideLayouts/slideLayout2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04857697"/>
      </p:ext>
    </p:extLst>
  </p:cSld>
  <p:clrMapOvr>
    <a:masterClrMapping/>
  </p:clrMapOvr>
</p:sldLayout>
</file>

<file path=ppt/slideLayouts/slideLayout2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84033135"/>
      </p:ext>
    </p:extLst>
  </p:cSld>
  <p:clrMapOvr>
    <a:masterClrMapping/>
  </p:clrMapOvr>
</p:sldLayout>
</file>

<file path=ppt/slideLayouts/slideLayout2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266048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B368E123-B129-4177-A7C5-100B3E5E12F0}"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7248152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A48E6F89-FC05-4305-8D2D-4A389B81811B}"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349851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zh-CN" altLang="en-US" smtClean="0"/>
              <a:t>单击此处编辑母版标题样式</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a:p>
        </p:txBody>
      </p:sp>
      <p:sp>
        <p:nvSpPr>
          <p:cNvPr id="4" name="Date Placeholder 3"/>
          <p:cNvSpPr>
            <a:spLocks noGrp="1"/>
          </p:cNvSpPr>
          <p:nvPr>
            <p:ph type="dt" sz="half" idx="10"/>
          </p:nvPr>
        </p:nvSpPr>
        <p:spPr/>
        <p:txBody>
          <a:bodyPr/>
          <a:lstStyle/>
          <a:p>
            <a:fld id="{553563B1-3BC0-42E8-AC5D-0BD468F11CBD}"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0020144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84A1348C-C239-4E49-A250-2BEFD70ECC17}"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000300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F0FC443-FB41-44B5-8DCF-8E47B3C1E037}"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1457160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Date Placeholder 4"/>
          <p:cNvSpPr>
            <a:spLocks noGrp="1"/>
          </p:cNvSpPr>
          <p:nvPr>
            <p:ph type="dt" sz="half" idx="10"/>
          </p:nvPr>
        </p:nvSpPr>
        <p:spPr/>
        <p:txBody>
          <a:bodyPr/>
          <a:lstStyle/>
          <a:p>
            <a:fld id="{02241E33-8170-4B10-8569-5628936DD343}" type="datetime1">
              <a:rPr lang="en-US" altLang="zh-CN" smtClean="0">
                <a:solidFill>
                  <a:prstClr val="black">
                    <a:tint val="75000"/>
                  </a:prstClr>
                </a:solidFill>
              </a:r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06458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t>5/16/2014</a:t>
            </a:fld>
            <a:endParaRPr lang="en-US"/>
          </a:p>
        </p:txBody>
      </p:sp>
      <p:sp>
        <p:nvSpPr>
          <p:cNvPr id="5" name="Footer Placeholder 4"/>
          <p:cNvSpPr>
            <a:spLocks noGrp="1"/>
          </p:cNvSpPr>
          <p:nvPr>
            <p:ph type="ftr" sz="quarter" idx="11"/>
          </p:nvPr>
        </p:nvSpPr>
        <p:spPr/>
        <p:txBody>
          <a:bodyPr/>
          <a:lstStyle/>
          <a:p>
            <a:r>
              <a:rPr lang="en-US" smtClean="0"/>
              <a:t>March 20, 2014</a:t>
            </a:r>
            <a:endParaRPr lang="en-US"/>
          </a:p>
        </p:txBody>
      </p:sp>
      <p:sp>
        <p:nvSpPr>
          <p:cNvPr id="6" name="Slide Number Placeholder 5"/>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277584667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7" name="Date Placeholder 6"/>
          <p:cNvSpPr>
            <a:spLocks noGrp="1"/>
          </p:cNvSpPr>
          <p:nvPr>
            <p:ph type="dt" sz="half" idx="10"/>
          </p:nvPr>
        </p:nvSpPr>
        <p:spPr/>
        <p:txBody>
          <a:bodyPr/>
          <a:lstStyle/>
          <a:p>
            <a:fld id="{F5CE6A6D-C187-4CFA-A683-0311C1FDBC2C}" type="datetime1">
              <a:rPr lang="en-US" altLang="zh-CN" smtClean="0">
                <a:solidFill>
                  <a:prstClr val="black">
                    <a:tint val="75000"/>
                  </a:prstClr>
                </a:solidFill>
              </a:r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5900063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2"/>
          <p:cNvSpPr>
            <a:spLocks noGrp="1"/>
          </p:cNvSpPr>
          <p:nvPr>
            <p:ph type="dt" sz="half" idx="10"/>
          </p:nvPr>
        </p:nvSpPr>
        <p:spPr/>
        <p:txBody>
          <a:bodyPr/>
          <a:lstStyle/>
          <a:p>
            <a:fld id="{D454B06E-E7FE-4C17-BE16-20FE66EB4855}" type="datetime1">
              <a:rPr lang="en-US" altLang="zh-CN" smtClean="0">
                <a:solidFill>
                  <a:prstClr val="black">
                    <a:tint val="75000"/>
                  </a:prstClr>
                </a:solidFill>
              </a:r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864840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B0A65-C635-426A-A191-F9641C9ACC3A}" type="datetime1">
              <a:rPr lang="en-US" altLang="zh-CN" smtClean="0">
                <a:solidFill>
                  <a:prstClr val="black">
                    <a:tint val="75000"/>
                  </a:prstClr>
                </a:solidFill>
              </a:r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4466069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6BCDA253-CE79-40D4-9DCD-60BF8531113B}" type="datetime1">
              <a:rPr lang="en-US" altLang="zh-CN" smtClean="0">
                <a:solidFill>
                  <a:prstClr val="black">
                    <a:tint val="75000"/>
                  </a:prstClr>
                </a:solidFill>
              </a:r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2542748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7EFD5891-8573-424F-807D-16E1E08722AD}" type="datetime1">
              <a:rPr lang="en-US" altLang="zh-CN" smtClean="0">
                <a:solidFill>
                  <a:prstClr val="black">
                    <a:tint val="75000"/>
                  </a:prstClr>
                </a:solidFill>
              </a:r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6656211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C0363FF6-F8E1-414C-8585-35248D2960BB}"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4965349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8333026A-95E1-4139-8389-87903410999A}"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564310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A03A8C24-531A-4820-8D00-44D41FDD6CAA}" type="datetime1">
              <a:rPr lang="en-US" altLang="zh-CN" smtClean="0"/>
              <a:t>5/16/2014</a:t>
            </a:fld>
            <a:endParaRPr lang="zh-CN" altLang="en-US"/>
          </a:p>
        </p:txBody>
      </p:sp>
      <p:sp>
        <p:nvSpPr>
          <p:cNvPr id="5" name="页脚占位符 4"/>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6" name="灯片编号占位符 5"/>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A11196CE-8A32-4E39-B64C-2835B612F7E6}" type="slidenum">
              <a:rPr lang="zh-CN" altLang="en-US"/>
              <a:pPr>
                <a:defRPr/>
              </a:pPr>
              <a:t>‹#›</a:t>
            </a:fld>
            <a:endParaRPr lang="zh-CN" altLang="en-US"/>
          </a:p>
        </p:txBody>
      </p:sp>
    </p:spTree>
    <p:extLst>
      <p:ext uri="{BB962C8B-B14F-4D97-AF65-F5344CB8AC3E}">
        <p14:creationId xmlns:p14="http://schemas.microsoft.com/office/powerpoint/2010/main" val="24776165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DFF6334E-E32D-4995-B3C6-E4A82E610621}" type="datetime1">
              <a:rPr lang="en-US" altLang="zh-CN" smtClean="0"/>
              <a:t>5/16/2014</a:t>
            </a:fld>
            <a:endParaRPr lang="zh-CN" altLang="en-US"/>
          </a:p>
        </p:txBody>
      </p:sp>
      <p:sp>
        <p:nvSpPr>
          <p:cNvPr id="5" name="页脚占位符 4"/>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6" name="灯片编号占位符 5"/>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65061940-3BBB-4A08-ACA5-989570A4D041}" type="slidenum">
              <a:rPr lang="zh-CN" altLang="en-US"/>
              <a:pPr>
                <a:defRPr/>
              </a:pPr>
              <a:t>‹#›</a:t>
            </a:fld>
            <a:endParaRPr lang="zh-CN" altLang="en-US"/>
          </a:p>
        </p:txBody>
      </p:sp>
    </p:spTree>
    <p:extLst>
      <p:ext uri="{BB962C8B-B14F-4D97-AF65-F5344CB8AC3E}">
        <p14:creationId xmlns:p14="http://schemas.microsoft.com/office/powerpoint/2010/main" val="412229993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CED393DD-D3D8-412E-9BDC-7A9199E54DF0}" type="datetime1">
              <a:rPr lang="en-US" altLang="zh-CN" smtClean="0"/>
              <a:t>5/16/2014</a:t>
            </a:fld>
            <a:endParaRPr lang="zh-CN" altLang="en-US"/>
          </a:p>
        </p:txBody>
      </p:sp>
      <p:sp>
        <p:nvSpPr>
          <p:cNvPr id="5" name="页脚占位符 4"/>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6" name="灯片编号占位符 5"/>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7185FBD2-579E-4DE7-8789-71A2BDB85848}" type="slidenum">
              <a:rPr lang="zh-CN" altLang="en-US"/>
              <a:pPr>
                <a:defRPr/>
              </a:pPr>
              <a:t>‹#›</a:t>
            </a:fld>
            <a:endParaRPr lang="zh-CN" altLang="en-US"/>
          </a:p>
        </p:txBody>
      </p:sp>
    </p:spTree>
    <p:extLst>
      <p:ext uri="{BB962C8B-B14F-4D97-AF65-F5344CB8AC3E}">
        <p14:creationId xmlns:p14="http://schemas.microsoft.com/office/powerpoint/2010/main" val="197119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t>5/16/2014</a:t>
            </a:fld>
            <a:endParaRPr lang="en-US"/>
          </a:p>
        </p:txBody>
      </p:sp>
      <p:sp>
        <p:nvSpPr>
          <p:cNvPr id="6" name="Footer Placeholder 5"/>
          <p:cNvSpPr>
            <a:spLocks noGrp="1"/>
          </p:cNvSpPr>
          <p:nvPr>
            <p:ph type="ftr" sz="quarter" idx="11"/>
          </p:nvPr>
        </p:nvSpPr>
        <p:spPr/>
        <p:txBody>
          <a:bodyPr/>
          <a:lstStyle/>
          <a:p>
            <a:r>
              <a:rPr lang="en-US" smtClean="0"/>
              <a:t>March 20, 2014</a:t>
            </a:r>
            <a:endParaRPr lang="en-US"/>
          </a:p>
        </p:txBody>
      </p:sp>
      <p:sp>
        <p:nvSpPr>
          <p:cNvPr id="7" name="Slide Number Placeholder 6"/>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278245767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5FB5108B-EDDC-454D-88CA-83810A21B701}" type="datetime1">
              <a:rPr lang="en-US" altLang="zh-CN" smtClean="0"/>
              <a:t>5/16/2014</a:t>
            </a:fld>
            <a:endParaRPr lang="zh-CN" altLang="en-US"/>
          </a:p>
        </p:txBody>
      </p:sp>
      <p:sp>
        <p:nvSpPr>
          <p:cNvPr id="6" name="页脚占位符 5"/>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7" name="灯片编号占位符 6"/>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53D1080F-093D-40CB-853E-0A8803B355B2}" type="slidenum">
              <a:rPr lang="zh-CN" altLang="en-US"/>
              <a:pPr>
                <a:defRPr/>
              </a:pPr>
              <a:t>‹#›</a:t>
            </a:fld>
            <a:endParaRPr lang="zh-CN" altLang="en-US"/>
          </a:p>
        </p:txBody>
      </p:sp>
    </p:spTree>
    <p:extLst>
      <p:ext uri="{BB962C8B-B14F-4D97-AF65-F5344CB8AC3E}">
        <p14:creationId xmlns:p14="http://schemas.microsoft.com/office/powerpoint/2010/main" val="338234445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03558B65-971D-4E43-BCAB-CE0B180DAFE2}" type="datetime1">
              <a:rPr lang="en-US" altLang="zh-CN" smtClean="0"/>
              <a:t>5/16/2014</a:t>
            </a:fld>
            <a:endParaRPr lang="zh-CN" altLang="en-US"/>
          </a:p>
        </p:txBody>
      </p:sp>
      <p:sp>
        <p:nvSpPr>
          <p:cNvPr id="8" name="页脚占位符 7"/>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9" name="灯片编号占位符 8"/>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39A619FD-EF27-4976-ACA4-EE61337BC6B3}" type="slidenum">
              <a:rPr lang="zh-CN" altLang="en-US"/>
              <a:pPr>
                <a:defRPr/>
              </a:pPr>
              <a:t>‹#›</a:t>
            </a:fld>
            <a:endParaRPr lang="zh-CN" altLang="en-US"/>
          </a:p>
        </p:txBody>
      </p:sp>
    </p:spTree>
    <p:extLst>
      <p:ext uri="{BB962C8B-B14F-4D97-AF65-F5344CB8AC3E}">
        <p14:creationId xmlns:p14="http://schemas.microsoft.com/office/powerpoint/2010/main" val="193020790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2AA8DC48-65BE-41FC-BC7D-8EDFD27302F8}" type="datetime1">
              <a:rPr lang="en-US" altLang="zh-CN" smtClean="0"/>
              <a:t>5/16/2014</a:t>
            </a:fld>
            <a:endParaRPr lang="zh-CN" altLang="en-US"/>
          </a:p>
        </p:txBody>
      </p:sp>
      <p:sp>
        <p:nvSpPr>
          <p:cNvPr id="4" name="页脚占位符 3"/>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5" name="灯片编号占位符 4"/>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0A6E90E5-BBCD-486F-B579-4D2C3A63CE6B}" type="slidenum">
              <a:rPr lang="zh-CN" altLang="en-US"/>
              <a:pPr>
                <a:defRPr/>
              </a:pPr>
              <a:t>‹#›</a:t>
            </a:fld>
            <a:endParaRPr lang="zh-CN" altLang="en-US"/>
          </a:p>
        </p:txBody>
      </p:sp>
    </p:spTree>
    <p:extLst>
      <p:ext uri="{BB962C8B-B14F-4D97-AF65-F5344CB8AC3E}">
        <p14:creationId xmlns:p14="http://schemas.microsoft.com/office/powerpoint/2010/main" val="102196870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B26B840A-6502-4204-8DCE-C51DD6DE3D49}" type="datetime1">
              <a:rPr lang="en-US" altLang="zh-CN" smtClean="0"/>
              <a:t>5/16/2014</a:t>
            </a:fld>
            <a:endParaRPr lang="zh-CN" altLang="en-US"/>
          </a:p>
        </p:txBody>
      </p:sp>
      <p:sp>
        <p:nvSpPr>
          <p:cNvPr id="3" name="页脚占位符 2"/>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4" name="灯片编号占位符 3"/>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058956D8-1969-440A-8122-D318F6C63F26}" type="slidenum">
              <a:rPr lang="zh-CN" altLang="en-US"/>
              <a:pPr>
                <a:defRPr/>
              </a:pPr>
              <a:t>‹#›</a:t>
            </a:fld>
            <a:endParaRPr lang="zh-CN" altLang="en-US"/>
          </a:p>
        </p:txBody>
      </p:sp>
    </p:spTree>
    <p:extLst>
      <p:ext uri="{BB962C8B-B14F-4D97-AF65-F5344CB8AC3E}">
        <p14:creationId xmlns:p14="http://schemas.microsoft.com/office/powerpoint/2010/main" val="226196778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F6284E32-EE13-4010-903C-96F12EC0A411}" type="datetime1">
              <a:rPr lang="en-US" altLang="zh-CN" smtClean="0"/>
              <a:t>5/16/2014</a:t>
            </a:fld>
            <a:endParaRPr lang="zh-CN" altLang="en-US"/>
          </a:p>
        </p:txBody>
      </p:sp>
      <p:sp>
        <p:nvSpPr>
          <p:cNvPr id="6" name="页脚占位符 5"/>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7" name="灯片编号占位符 6"/>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24459956-194F-45D8-86C3-F08DEA1731FB}" type="slidenum">
              <a:rPr lang="zh-CN" altLang="en-US"/>
              <a:pPr>
                <a:defRPr/>
              </a:pPr>
              <a:t>‹#›</a:t>
            </a:fld>
            <a:endParaRPr lang="zh-CN" altLang="en-US"/>
          </a:p>
        </p:txBody>
      </p:sp>
    </p:spTree>
    <p:extLst>
      <p:ext uri="{BB962C8B-B14F-4D97-AF65-F5344CB8AC3E}">
        <p14:creationId xmlns:p14="http://schemas.microsoft.com/office/powerpoint/2010/main" val="397246866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9D896105-7593-403F-BE07-480460D5E87D}" type="datetime1">
              <a:rPr lang="en-US" altLang="zh-CN" smtClean="0"/>
              <a:t>5/16/2014</a:t>
            </a:fld>
            <a:endParaRPr lang="zh-CN" altLang="en-US"/>
          </a:p>
        </p:txBody>
      </p:sp>
      <p:sp>
        <p:nvSpPr>
          <p:cNvPr id="6" name="页脚占位符 5"/>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7" name="灯片编号占位符 6"/>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A12F3EA2-7DFF-4FCB-BC3C-C46A09727197}" type="slidenum">
              <a:rPr lang="zh-CN" altLang="en-US"/>
              <a:pPr>
                <a:defRPr/>
              </a:pPr>
              <a:t>‹#›</a:t>
            </a:fld>
            <a:endParaRPr lang="zh-CN" altLang="en-US"/>
          </a:p>
        </p:txBody>
      </p:sp>
    </p:spTree>
    <p:extLst>
      <p:ext uri="{BB962C8B-B14F-4D97-AF65-F5344CB8AC3E}">
        <p14:creationId xmlns:p14="http://schemas.microsoft.com/office/powerpoint/2010/main" val="4071710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66D516A1-151E-4975-B95B-1AA124E927D2}" type="datetime1">
              <a:rPr lang="en-US" altLang="zh-CN" smtClean="0"/>
              <a:t>5/16/2014</a:t>
            </a:fld>
            <a:endParaRPr lang="zh-CN" altLang="en-US"/>
          </a:p>
        </p:txBody>
      </p:sp>
      <p:sp>
        <p:nvSpPr>
          <p:cNvPr id="5" name="页脚占位符 4"/>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6" name="灯片编号占位符 5"/>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349F1B56-AA89-416E-A202-76B4BAD0CB29}" type="slidenum">
              <a:rPr lang="zh-CN" altLang="en-US"/>
              <a:pPr>
                <a:defRPr/>
              </a:pPr>
              <a:t>‹#›</a:t>
            </a:fld>
            <a:endParaRPr lang="zh-CN" altLang="en-US"/>
          </a:p>
        </p:txBody>
      </p:sp>
    </p:spTree>
    <p:extLst>
      <p:ext uri="{BB962C8B-B14F-4D97-AF65-F5344CB8AC3E}">
        <p14:creationId xmlns:p14="http://schemas.microsoft.com/office/powerpoint/2010/main" val="6376865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fontAlgn="base">
              <a:spcBef>
                <a:spcPct val="0"/>
              </a:spcBef>
              <a:spcAft>
                <a:spcPct val="0"/>
              </a:spcAft>
              <a:defRPr>
                <a:latin typeface="Tahoma" pitchFamily="34" charset="0"/>
                <a:ea typeface="宋体" pitchFamily="2" charset="-122"/>
              </a:defRPr>
            </a:lvl1pPr>
          </a:lstStyle>
          <a:p>
            <a:pPr>
              <a:defRPr/>
            </a:pPr>
            <a:fld id="{24068F3F-31C1-465B-8FAE-7076D90CE849}" type="datetime1">
              <a:rPr lang="en-US" altLang="zh-CN" smtClean="0"/>
              <a:t>5/16/2014</a:t>
            </a:fld>
            <a:endParaRPr lang="zh-CN" altLang="en-US"/>
          </a:p>
        </p:txBody>
      </p:sp>
      <p:sp>
        <p:nvSpPr>
          <p:cNvPr id="5" name="页脚占位符 4"/>
          <p:cNvSpPr>
            <a:spLocks noGrp="1"/>
          </p:cNvSpPr>
          <p:nvPr>
            <p:ph type="ftr" sz="quarter" idx="11"/>
          </p:nvPr>
        </p:nvSpPr>
        <p:spPr/>
        <p:txBody>
          <a:bodyPr/>
          <a:lstStyle>
            <a:lvl1pPr fontAlgn="base">
              <a:spcBef>
                <a:spcPct val="0"/>
              </a:spcBef>
              <a:spcAft>
                <a:spcPct val="0"/>
              </a:spcAft>
              <a:defRPr>
                <a:latin typeface="Tahoma" pitchFamily="34" charset="0"/>
                <a:ea typeface="宋体" pitchFamily="2" charset="-122"/>
              </a:defRPr>
            </a:lvl1pPr>
          </a:lstStyle>
          <a:p>
            <a:pPr>
              <a:defRPr/>
            </a:pPr>
            <a:r>
              <a:rPr lang="en-US" altLang="zh-CN" smtClean="0"/>
              <a:t>March 20, 2014</a:t>
            </a:r>
            <a:endParaRPr lang="zh-CN" altLang="en-US"/>
          </a:p>
        </p:txBody>
      </p:sp>
      <p:sp>
        <p:nvSpPr>
          <p:cNvPr id="6" name="灯片编号占位符 5"/>
          <p:cNvSpPr>
            <a:spLocks noGrp="1"/>
          </p:cNvSpPr>
          <p:nvPr>
            <p:ph type="sldNum" sz="quarter" idx="12"/>
          </p:nvPr>
        </p:nvSpPr>
        <p:spPr/>
        <p:txBody>
          <a:bodyPr/>
          <a:lstStyle>
            <a:lvl1pPr fontAlgn="base">
              <a:spcBef>
                <a:spcPct val="0"/>
              </a:spcBef>
              <a:spcAft>
                <a:spcPct val="0"/>
              </a:spcAft>
              <a:defRPr>
                <a:latin typeface="Tahoma" pitchFamily="34" charset="0"/>
                <a:ea typeface="宋体" pitchFamily="2" charset="-122"/>
              </a:defRPr>
            </a:lvl1pPr>
          </a:lstStyle>
          <a:p>
            <a:pPr>
              <a:defRPr/>
            </a:pPr>
            <a:fld id="{5D2F8640-26AB-4E3E-9AFC-18C8C285D8D6}" type="slidenum">
              <a:rPr lang="zh-CN" altLang="en-US"/>
              <a:pPr>
                <a:defRPr/>
              </a:pPr>
              <a:t>‹#›</a:t>
            </a:fld>
            <a:endParaRPr lang="zh-CN" altLang="en-US"/>
          </a:p>
        </p:txBody>
      </p:sp>
    </p:spTree>
    <p:extLst>
      <p:ext uri="{BB962C8B-B14F-4D97-AF65-F5344CB8AC3E}">
        <p14:creationId xmlns:p14="http://schemas.microsoft.com/office/powerpoint/2010/main" val="237736347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0097417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524090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t>5/16/2014</a:t>
            </a:fld>
            <a:endParaRPr lang="en-US"/>
          </a:p>
        </p:txBody>
      </p:sp>
      <p:sp>
        <p:nvSpPr>
          <p:cNvPr id="8" name="Footer Placeholder 7"/>
          <p:cNvSpPr>
            <a:spLocks noGrp="1"/>
          </p:cNvSpPr>
          <p:nvPr>
            <p:ph type="ftr" sz="quarter" idx="11"/>
          </p:nvPr>
        </p:nvSpPr>
        <p:spPr/>
        <p:txBody>
          <a:bodyPr/>
          <a:lstStyle/>
          <a:p>
            <a:r>
              <a:rPr lang="en-US" smtClean="0"/>
              <a:t>March 20, 2014</a:t>
            </a:r>
            <a:endParaRPr lang="en-US"/>
          </a:p>
        </p:txBody>
      </p:sp>
      <p:sp>
        <p:nvSpPr>
          <p:cNvPr id="9" name="Slide Number Placeholder 8"/>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318148669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7047026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7604969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9334809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9421680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1367627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6527294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9620937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6877706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6219375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45200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t>5/16/2014</a:t>
            </a:fld>
            <a:endParaRPr lang="en-US"/>
          </a:p>
        </p:txBody>
      </p:sp>
      <p:sp>
        <p:nvSpPr>
          <p:cNvPr id="4" name="Footer Placeholder 3"/>
          <p:cNvSpPr>
            <a:spLocks noGrp="1"/>
          </p:cNvSpPr>
          <p:nvPr>
            <p:ph type="ftr" sz="quarter" idx="11"/>
          </p:nvPr>
        </p:nvSpPr>
        <p:spPr/>
        <p:txBody>
          <a:bodyPr/>
          <a:lstStyle/>
          <a:p>
            <a:r>
              <a:rPr lang="en-US" smtClean="0"/>
              <a:t>March 20, 2014</a:t>
            </a:r>
            <a:endParaRPr lang="en-US"/>
          </a:p>
        </p:txBody>
      </p:sp>
      <p:sp>
        <p:nvSpPr>
          <p:cNvPr id="5" name="Slide Number Placeholder 4"/>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216428505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9213643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6532529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2893416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971162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973185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4501794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5614677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99366283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927570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88355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t>5/16/2014</a:t>
            </a:fld>
            <a:endParaRPr lang="en-US"/>
          </a:p>
        </p:txBody>
      </p:sp>
      <p:sp>
        <p:nvSpPr>
          <p:cNvPr id="3" name="Footer Placeholder 2"/>
          <p:cNvSpPr>
            <a:spLocks noGrp="1"/>
          </p:cNvSpPr>
          <p:nvPr>
            <p:ph type="ftr" sz="quarter" idx="11"/>
          </p:nvPr>
        </p:nvSpPr>
        <p:spPr/>
        <p:txBody>
          <a:bodyPr/>
          <a:lstStyle/>
          <a:p>
            <a:r>
              <a:rPr lang="en-US" smtClean="0"/>
              <a:t>March 20, 2014</a:t>
            </a:r>
            <a:endParaRPr lang="en-US"/>
          </a:p>
        </p:txBody>
      </p:sp>
      <p:sp>
        <p:nvSpPr>
          <p:cNvPr id="4" name="Slide Number Placeholder 3"/>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69981327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7383673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617012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8920027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9061470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8222880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832206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5456478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8545037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2920598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91428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t>5/16/2014</a:t>
            </a:fld>
            <a:endParaRPr lang="en-US"/>
          </a:p>
        </p:txBody>
      </p:sp>
      <p:sp>
        <p:nvSpPr>
          <p:cNvPr id="6" name="Footer Placeholder 5"/>
          <p:cNvSpPr>
            <a:spLocks noGrp="1"/>
          </p:cNvSpPr>
          <p:nvPr>
            <p:ph type="ftr" sz="quarter" idx="11"/>
          </p:nvPr>
        </p:nvSpPr>
        <p:spPr/>
        <p:txBody>
          <a:bodyPr/>
          <a:lstStyle/>
          <a:p>
            <a:r>
              <a:rPr lang="en-US" smtClean="0"/>
              <a:t>March 20, 2014</a:t>
            </a:r>
            <a:endParaRPr lang="en-US"/>
          </a:p>
        </p:txBody>
      </p:sp>
      <p:sp>
        <p:nvSpPr>
          <p:cNvPr id="7" name="Slide Number Placeholder 6"/>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417005447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946445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A230A-1C94-44BE-ADAF-27E5F7A8435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3414166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465C93-BAD2-4C86-AED0-A89E3FDA3C90}"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4169948"/>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78E5AC-E6B0-4678-A159-21EA570C2F28}"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8853545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E49296B-1D28-4716-845D-B3FEEAAD4485}"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3360983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6A088-7991-47CF-8CE9-98AB75136EAD}" type="datetime1">
              <a:rPr lang="en-US" altLang="zh-CN" smtClean="0">
                <a:solidFill>
                  <a:prstClr val="black">
                    <a:tint val="75000"/>
                  </a:prstClr>
                </a:solidFill>
              </a:rPr>
              <a:pPr/>
              <a:t>5/16/2014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8988611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C3DF73-CDA8-4555-B02F-805E610B7B97}" type="datetime1">
              <a:rPr lang="en-US" altLang="zh-CN" smtClean="0">
                <a:solidFill>
                  <a:prstClr val="black">
                    <a:tint val="75000"/>
                  </a:prstClr>
                </a:solidFill>
              </a:rPr>
              <a:pPr/>
              <a:t>5/16/2014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6522909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38E01C-965B-459B-80AE-9470E456E7D4}" type="datetime1">
              <a:rPr lang="en-US" altLang="zh-CN" smtClean="0">
                <a:solidFill>
                  <a:prstClr val="black">
                    <a:tint val="75000"/>
                  </a:prstClr>
                </a:solidFill>
              </a:rPr>
              <a:pPr/>
              <a:t>5/16/2014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9914055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B6B4E7-3489-4334-BF55-CE1157E70ECA}"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1836426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solidFill>
                  <a:prstClr val="black">
                    <a:tint val="75000"/>
                  </a:prstClr>
                </a:solidFill>
              </a:rPr>
              <a:pPr/>
              <a:t>5/16/2014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07965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EB36E9-289F-473D-B076-E370C49370BE}" type="datetime1">
              <a:rPr lang="en-US" altLang="zh-CN" smtClean="0"/>
              <a:t>5/16/2014</a:t>
            </a:fld>
            <a:endParaRPr lang="en-US"/>
          </a:p>
        </p:txBody>
      </p:sp>
      <p:sp>
        <p:nvSpPr>
          <p:cNvPr id="6" name="Footer Placeholder 5"/>
          <p:cNvSpPr>
            <a:spLocks noGrp="1"/>
          </p:cNvSpPr>
          <p:nvPr>
            <p:ph type="ftr" sz="quarter" idx="11"/>
          </p:nvPr>
        </p:nvSpPr>
        <p:spPr/>
        <p:txBody>
          <a:bodyPr/>
          <a:lstStyle/>
          <a:p>
            <a:r>
              <a:rPr lang="en-US" smtClean="0"/>
              <a:t>March 20, 2014</a:t>
            </a:r>
            <a:endParaRPr lang="en-US"/>
          </a:p>
        </p:txBody>
      </p:sp>
      <p:sp>
        <p:nvSpPr>
          <p:cNvPr id="7" name="Slide Number Placeholder 6"/>
          <p:cNvSpPr>
            <a:spLocks noGrp="1"/>
          </p:cNvSpPr>
          <p:nvPr>
            <p:ph type="sldNum" sz="quarter" idx="12"/>
          </p:nvPr>
        </p:nvSpPr>
        <p:spPr/>
        <p:txBody>
          <a:bodyPr/>
          <a:lstStyle/>
          <a:p>
            <a:fld id="{0A5276BE-B8C4-4399-BEE9-C19C59FEDAF5}" type="slidenum">
              <a:rPr lang="en-US" smtClean="0"/>
              <a:t>‹#›</a:t>
            </a:fld>
            <a:endParaRPr lang="en-US"/>
          </a:p>
        </p:txBody>
      </p:sp>
    </p:spTree>
    <p:extLst>
      <p:ext uri="{BB962C8B-B14F-4D97-AF65-F5344CB8AC3E}">
        <p14:creationId xmlns:p14="http://schemas.microsoft.com/office/powerpoint/2010/main" val="4119589686"/>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6E0F4C-43B5-4A1F-BCBC-A1347197BB3D}"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0293375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840A845-194B-4F62-B78E-A21DA119F414}"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1028911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79683841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8030675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7193972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3054694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1755634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4730371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81400755"/>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99872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99.xml"/><Relationship Id="rId3" Type="http://schemas.openxmlformats.org/officeDocument/2006/relationships/slideLayout" Target="../slideLayouts/slideLayout94.xml"/><Relationship Id="rId7" Type="http://schemas.openxmlformats.org/officeDocument/2006/relationships/slideLayout" Target="../slideLayouts/slideLayout98.xml"/><Relationship Id="rId12" Type="http://schemas.openxmlformats.org/officeDocument/2006/relationships/theme" Target="../theme/theme10.xml"/><Relationship Id="rId2" Type="http://schemas.openxmlformats.org/officeDocument/2006/relationships/slideLayout" Target="../slideLayouts/slideLayout93.xml"/><Relationship Id="rId1" Type="http://schemas.openxmlformats.org/officeDocument/2006/relationships/slideLayout" Target="../slideLayouts/slideLayout92.xml"/><Relationship Id="rId6" Type="http://schemas.openxmlformats.org/officeDocument/2006/relationships/slideLayout" Target="../slideLayouts/slideLayout97.xml"/><Relationship Id="rId11" Type="http://schemas.openxmlformats.org/officeDocument/2006/relationships/slideLayout" Target="../slideLayouts/slideLayout102.xml"/><Relationship Id="rId5" Type="http://schemas.openxmlformats.org/officeDocument/2006/relationships/slideLayout" Target="../slideLayouts/slideLayout96.xml"/><Relationship Id="rId10" Type="http://schemas.openxmlformats.org/officeDocument/2006/relationships/slideLayout" Target="../slideLayouts/slideLayout101.xml"/><Relationship Id="rId4" Type="http://schemas.openxmlformats.org/officeDocument/2006/relationships/slideLayout" Target="../slideLayouts/slideLayout95.xml"/><Relationship Id="rId9" Type="http://schemas.openxmlformats.org/officeDocument/2006/relationships/slideLayout" Target="../slideLayouts/slideLayout10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0.xml"/><Relationship Id="rId3" Type="http://schemas.openxmlformats.org/officeDocument/2006/relationships/slideLayout" Target="../slideLayouts/slideLayout105.xml"/><Relationship Id="rId7" Type="http://schemas.openxmlformats.org/officeDocument/2006/relationships/slideLayout" Target="../slideLayouts/slideLayout109.xml"/><Relationship Id="rId12" Type="http://schemas.openxmlformats.org/officeDocument/2006/relationships/theme" Target="../theme/theme11.xml"/><Relationship Id="rId2" Type="http://schemas.openxmlformats.org/officeDocument/2006/relationships/slideLayout" Target="../slideLayouts/slideLayout104.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11" Type="http://schemas.openxmlformats.org/officeDocument/2006/relationships/slideLayout" Target="../slideLayouts/slideLayout113.xml"/><Relationship Id="rId5" Type="http://schemas.openxmlformats.org/officeDocument/2006/relationships/slideLayout" Target="../slideLayouts/slideLayout107.xml"/><Relationship Id="rId10" Type="http://schemas.openxmlformats.org/officeDocument/2006/relationships/slideLayout" Target="../slideLayouts/slideLayout112.xml"/><Relationship Id="rId4" Type="http://schemas.openxmlformats.org/officeDocument/2006/relationships/slideLayout" Target="../slideLayouts/slideLayout106.xml"/><Relationship Id="rId9" Type="http://schemas.openxmlformats.org/officeDocument/2006/relationships/slideLayout" Target="../slideLayouts/slideLayout111.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1.xml"/><Relationship Id="rId3" Type="http://schemas.openxmlformats.org/officeDocument/2006/relationships/slideLayout" Target="../slideLayouts/slideLayout116.xml"/><Relationship Id="rId7" Type="http://schemas.openxmlformats.org/officeDocument/2006/relationships/slideLayout" Target="../slideLayouts/slideLayout120.xml"/><Relationship Id="rId12" Type="http://schemas.openxmlformats.org/officeDocument/2006/relationships/theme" Target="../theme/theme12.xml"/><Relationship Id="rId2" Type="http://schemas.openxmlformats.org/officeDocument/2006/relationships/slideLayout" Target="../slideLayouts/slideLayout115.xml"/><Relationship Id="rId1" Type="http://schemas.openxmlformats.org/officeDocument/2006/relationships/slideLayout" Target="../slideLayouts/slideLayout114.xml"/><Relationship Id="rId6" Type="http://schemas.openxmlformats.org/officeDocument/2006/relationships/slideLayout" Target="../slideLayouts/slideLayout119.xml"/><Relationship Id="rId11" Type="http://schemas.openxmlformats.org/officeDocument/2006/relationships/slideLayout" Target="../slideLayouts/slideLayout124.xml"/><Relationship Id="rId5" Type="http://schemas.openxmlformats.org/officeDocument/2006/relationships/slideLayout" Target="../slideLayouts/slideLayout118.xml"/><Relationship Id="rId10" Type="http://schemas.openxmlformats.org/officeDocument/2006/relationships/slideLayout" Target="../slideLayouts/slideLayout123.xml"/><Relationship Id="rId4" Type="http://schemas.openxmlformats.org/officeDocument/2006/relationships/slideLayout" Target="../slideLayouts/slideLayout117.xml"/><Relationship Id="rId9" Type="http://schemas.openxmlformats.org/officeDocument/2006/relationships/slideLayout" Target="../slideLayouts/slideLayout122.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32.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theme" Target="../theme/theme13.xml"/><Relationship Id="rId2" Type="http://schemas.openxmlformats.org/officeDocument/2006/relationships/slideLayout" Target="../slideLayouts/slideLayout126.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0" Type="http://schemas.openxmlformats.org/officeDocument/2006/relationships/slideLayout" Target="../slideLayouts/slideLayout134.xml"/><Relationship Id="rId4" Type="http://schemas.openxmlformats.org/officeDocument/2006/relationships/slideLayout" Target="../slideLayouts/slideLayout128.xml"/><Relationship Id="rId9" Type="http://schemas.openxmlformats.org/officeDocument/2006/relationships/slideLayout" Target="../slideLayouts/slideLayout133.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43.xml"/><Relationship Id="rId3" Type="http://schemas.openxmlformats.org/officeDocument/2006/relationships/slideLayout" Target="../slideLayouts/slideLayout138.xml"/><Relationship Id="rId7" Type="http://schemas.openxmlformats.org/officeDocument/2006/relationships/slideLayout" Target="../slideLayouts/slideLayout142.xml"/><Relationship Id="rId12" Type="http://schemas.openxmlformats.org/officeDocument/2006/relationships/theme" Target="../theme/theme14.xml"/><Relationship Id="rId2" Type="http://schemas.openxmlformats.org/officeDocument/2006/relationships/slideLayout" Target="../slideLayouts/slideLayout137.xml"/><Relationship Id="rId1" Type="http://schemas.openxmlformats.org/officeDocument/2006/relationships/slideLayout" Target="../slideLayouts/slideLayout136.xml"/><Relationship Id="rId6" Type="http://schemas.openxmlformats.org/officeDocument/2006/relationships/slideLayout" Target="../slideLayouts/slideLayout141.xml"/><Relationship Id="rId11" Type="http://schemas.openxmlformats.org/officeDocument/2006/relationships/slideLayout" Target="../slideLayouts/slideLayout146.xml"/><Relationship Id="rId5" Type="http://schemas.openxmlformats.org/officeDocument/2006/relationships/slideLayout" Target="../slideLayouts/slideLayout140.xml"/><Relationship Id="rId10" Type="http://schemas.openxmlformats.org/officeDocument/2006/relationships/slideLayout" Target="../slideLayouts/slideLayout145.xml"/><Relationship Id="rId4" Type="http://schemas.openxmlformats.org/officeDocument/2006/relationships/slideLayout" Target="../slideLayouts/slideLayout139.xml"/><Relationship Id="rId9" Type="http://schemas.openxmlformats.org/officeDocument/2006/relationships/slideLayout" Target="../slideLayouts/slideLayout144.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54.xml"/><Relationship Id="rId3" Type="http://schemas.openxmlformats.org/officeDocument/2006/relationships/slideLayout" Target="../slideLayouts/slideLayout149.xml"/><Relationship Id="rId7" Type="http://schemas.openxmlformats.org/officeDocument/2006/relationships/slideLayout" Target="../slideLayouts/slideLayout153.xml"/><Relationship Id="rId12" Type="http://schemas.openxmlformats.org/officeDocument/2006/relationships/theme" Target="../theme/theme15.xml"/><Relationship Id="rId2" Type="http://schemas.openxmlformats.org/officeDocument/2006/relationships/slideLayout" Target="../slideLayouts/slideLayout148.xml"/><Relationship Id="rId1" Type="http://schemas.openxmlformats.org/officeDocument/2006/relationships/slideLayout" Target="../slideLayouts/slideLayout147.xml"/><Relationship Id="rId6" Type="http://schemas.openxmlformats.org/officeDocument/2006/relationships/slideLayout" Target="../slideLayouts/slideLayout152.xml"/><Relationship Id="rId11" Type="http://schemas.openxmlformats.org/officeDocument/2006/relationships/slideLayout" Target="../slideLayouts/slideLayout157.xml"/><Relationship Id="rId5" Type="http://schemas.openxmlformats.org/officeDocument/2006/relationships/slideLayout" Target="../slideLayouts/slideLayout151.xml"/><Relationship Id="rId10" Type="http://schemas.openxmlformats.org/officeDocument/2006/relationships/slideLayout" Target="../slideLayouts/slideLayout156.xml"/><Relationship Id="rId4" Type="http://schemas.openxmlformats.org/officeDocument/2006/relationships/slideLayout" Target="../slideLayouts/slideLayout150.xml"/><Relationship Id="rId9" Type="http://schemas.openxmlformats.org/officeDocument/2006/relationships/slideLayout" Target="../slideLayouts/slideLayout155.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65.xml"/><Relationship Id="rId3" Type="http://schemas.openxmlformats.org/officeDocument/2006/relationships/slideLayout" Target="../slideLayouts/slideLayout160.xml"/><Relationship Id="rId7" Type="http://schemas.openxmlformats.org/officeDocument/2006/relationships/slideLayout" Target="../slideLayouts/slideLayout164.xml"/><Relationship Id="rId12" Type="http://schemas.openxmlformats.org/officeDocument/2006/relationships/theme" Target="../theme/theme16.xml"/><Relationship Id="rId2" Type="http://schemas.openxmlformats.org/officeDocument/2006/relationships/slideLayout" Target="../slideLayouts/slideLayout159.xml"/><Relationship Id="rId1" Type="http://schemas.openxmlformats.org/officeDocument/2006/relationships/slideLayout" Target="../slideLayouts/slideLayout158.xml"/><Relationship Id="rId6" Type="http://schemas.openxmlformats.org/officeDocument/2006/relationships/slideLayout" Target="../slideLayouts/slideLayout163.xml"/><Relationship Id="rId11" Type="http://schemas.openxmlformats.org/officeDocument/2006/relationships/slideLayout" Target="../slideLayouts/slideLayout168.xml"/><Relationship Id="rId5" Type="http://schemas.openxmlformats.org/officeDocument/2006/relationships/slideLayout" Target="../slideLayouts/slideLayout162.xml"/><Relationship Id="rId10" Type="http://schemas.openxmlformats.org/officeDocument/2006/relationships/slideLayout" Target="../slideLayouts/slideLayout167.xml"/><Relationship Id="rId4" Type="http://schemas.openxmlformats.org/officeDocument/2006/relationships/slideLayout" Target="../slideLayouts/slideLayout161.xml"/><Relationship Id="rId9" Type="http://schemas.openxmlformats.org/officeDocument/2006/relationships/slideLayout" Target="../slideLayouts/slideLayout166.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76.xml"/><Relationship Id="rId3" Type="http://schemas.openxmlformats.org/officeDocument/2006/relationships/slideLayout" Target="../slideLayouts/slideLayout171.xml"/><Relationship Id="rId7" Type="http://schemas.openxmlformats.org/officeDocument/2006/relationships/slideLayout" Target="../slideLayouts/slideLayout175.xml"/><Relationship Id="rId12" Type="http://schemas.openxmlformats.org/officeDocument/2006/relationships/theme" Target="../theme/theme17.xml"/><Relationship Id="rId2" Type="http://schemas.openxmlformats.org/officeDocument/2006/relationships/slideLayout" Target="../slideLayouts/slideLayout170.xml"/><Relationship Id="rId1" Type="http://schemas.openxmlformats.org/officeDocument/2006/relationships/slideLayout" Target="../slideLayouts/slideLayout169.xml"/><Relationship Id="rId6" Type="http://schemas.openxmlformats.org/officeDocument/2006/relationships/slideLayout" Target="../slideLayouts/slideLayout174.xml"/><Relationship Id="rId11" Type="http://schemas.openxmlformats.org/officeDocument/2006/relationships/slideLayout" Target="../slideLayouts/slideLayout179.xml"/><Relationship Id="rId5" Type="http://schemas.openxmlformats.org/officeDocument/2006/relationships/slideLayout" Target="../slideLayouts/slideLayout173.xml"/><Relationship Id="rId10" Type="http://schemas.openxmlformats.org/officeDocument/2006/relationships/slideLayout" Target="../slideLayouts/slideLayout178.xml"/><Relationship Id="rId4" Type="http://schemas.openxmlformats.org/officeDocument/2006/relationships/slideLayout" Target="../slideLayouts/slideLayout172.xml"/><Relationship Id="rId9" Type="http://schemas.openxmlformats.org/officeDocument/2006/relationships/slideLayout" Target="../slideLayouts/slideLayout177.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187.xml"/><Relationship Id="rId3" Type="http://schemas.openxmlformats.org/officeDocument/2006/relationships/slideLayout" Target="../slideLayouts/slideLayout182.xml"/><Relationship Id="rId7" Type="http://schemas.openxmlformats.org/officeDocument/2006/relationships/slideLayout" Target="../slideLayouts/slideLayout186.xml"/><Relationship Id="rId12" Type="http://schemas.openxmlformats.org/officeDocument/2006/relationships/theme" Target="../theme/theme18.xml"/><Relationship Id="rId2" Type="http://schemas.openxmlformats.org/officeDocument/2006/relationships/slideLayout" Target="../slideLayouts/slideLayout181.xml"/><Relationship Id="rId1" Type="http://schemas.openxmlformats.org/officeDocument/2006/relationships/slideLayout" Target="../slideLayouts/slideLayout180.xml"/><Relationship Id="rId6" Type="http://schemas.openxmlformats.org/officeDocument/2006/relationships/slideLayout" Target="../slideLayouts/slideLayout185.xml"/><Relationship Id="rId11" Type="http://schemas.openxmlformats.org/officeDocument/2006/relationships/slideLayout" Target="../slideLayouts/slideLayout190.xml"/><Relationship Id="rId5" Type="http://schemas.openxmlformats.org/officeDocument/2006/relationships/slideLayout" Target="../slideLayouts/slideLayout184.xml"/><Relationship Id="rId10" Type="http://schemas.openxmlformats.org/officeDocument/2006/relationships/slideLayout" Target="../slideLayouts/slideLayout189.xml"/><Relationship Id="rId4" Type="http://schemas.openxmlformats.org/officeDocument/2006/relationships/slideLayout" Target="../slideLayouts/slideLayout183.xml"/><Relationship Id="rId9" Type="http://schemas.openxmlformats.org/officeDocument/2006/relationships/slideLayout" Target="../slideLayouts/slideLayout188.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198.xml"/><Relationship Id="rId3" Type="http://schemas.openxmlformats.org/officeDocument/2006/relationships/slideLayout" Target="../slideLayouts/slideLayout193.xml"/><Relationship Id="rId7" Type="http://schemas.openxmlformats.org/officeDocument/2006/relationships/slideLayout" Target="../slideLayouts/slideLayout197.xml"/><Relationship Id="rId12" Type="http://schemas.openxmlformats.org/officeDocument/2006/relationships/theme" Target="../theme/theme19.xml"/><Relationship Id="rId2" Type="http://schemas.openxmlformats.org/officeDocument/2006/relationships/slideLayout" Target="../slideLayouts/slideLayout192.xml"/><Relationship Id="rId1" Type="http://schemas.openxmlformats.org/officeDocument/2006/relationships/slideLayout" Target="../slideLayouts/slideLayout191.xml"/><Relationship Id="rId6" Type="http://schemas.openxmlformats.org/officeDocument/2006/relationships/slideLayout" Target="../slideLayouts/slideLayout196.xml"/><Relationship Id="rId11" Type="http://schemas.openxmlformats.org/officeDocument/2006/relationships/slideLayout" Target="../slideLayouts/slideLayout201.xml"/><Relationship Id="rId5" Type="http://schemas.openxmlformats.org/officeDocument/2006/relationships/slideLayout" Target="../slideLayouts/slideLayout195.xml"/><Relationship Id="rId10" Type="http://schemas.openxmlformats.org/officeDocument/2006/relationships/slideLayout" Target="../slideLayouts/slideLayout200.xml"/><Relationship Id="rId4" Type="http://schemas.openxmlformats.org/officeDocument/2006/relationships/slideLayout" Target="../slideLayouts/slideLayout194.xml"/><Relationship Id="rId9" Type="http://schemas.openxmlformats.org/officeDocument/2006/relationships/slideLayout" Target="../slideLayouts/slideLayout19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209.xml"/><Relationship Id="rId3" Type="http://schemas.openxmlformats.org/officeDocument/2006/relationships/slideLayout" Target="../slideLayouts/slideLayout204.xml"/><Relationship Id="rId7" Type="http://schemas.openxmlformats.org/officeDocument/2006/relationships/slideLayout" Target="../slideLayouts/slideLayout208.xml"/><Relationship Id="rId12" Type="http://schemas.openxmlformats.org/officeDocument/2006/relationships/theme" Target="../theme/theme20.xml"/><Relationship Id="rId2" Type="http://schemas.openxmlformats.org/officeDocument/2006/relationships/slideLayout" Target="../slideLayouts/slideLayout203.xml"/><Relationship Id="rId1" Type="http://schemas.openxmlformats.org/officeDocument/2006/relationships/slideLayout" Target="../slideLayouts/slideLayout202.xml"/><Relationship Id="rId6" Type="http://schemas.openxmlformats.org/officeDocument/2006/relationships/slideLayout" Target="../slideLayouts/slideLayout207.xml"/><Relationship Id="rId11" Type="http://schemas.openxmlformats.org/officeDocument/2006/relationships/slideLayout" Target="../slideLayouts/slideLayout212.xml"/><Relationship Id="rId5" Type="http://schemas.openxmlformats.org/officeDocument/2006/relationships/slideLayout" Target="../slideLayouts/slideLayout206.xml"/><Relationship Id="rId10" Type="http://schemas.openxmlformats.org/officeDocument/2006/relationships/slideLayout" Target="../slideLayouts/slideLayout211.xml"/><Relationship Id="rId4" Type="http://schemas.openxmlformats.org/officeDocument/2006/relationships/slideLayout" Target="../slideLayouts/slideLayout205.xml"/><Relationship Id="rId9" Type="http://schemas.openxmlformats.org/officeDocument/2006/relationships/slideLayout" Target="../slideLayouts/slideLayout210.xml"/></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220.xml"/><Relationship Id="rId3" Type="http://schemas.openxmlformats.org/officeDocument/2006/relationships/slideLayout" Target="../slideLayouts/slideLayout215.xml"/><Relationship Id="rId7" Type="http://schemas.openxmlformats.org/officeDocument/2006/relationships/slideLayout" Target="../slideLayouts/slideLayout219.xml"/><Relationship Id="rId12" Type="http://schemas.openxmlformats.org/officeDocument/2006/relationships/theme" Target="../theme/theme21.xml"/><Relationship Id="rId2" Type="http://schemas.openxmlformats.org/officeDocument/2006/relationships/slideLayout" Target="../slideLayouts/slideLayout214.xml"/><Relationship Id="rId1" Type="http://schemas.openxmlformats.org/officeDocument/2006/relationships/slideLayout" Target="../slideLayouts/slideLayout213.xml"/><Relationship Id="rId6" Type="http://schemas.openxmlformats.org/officeDocument/2006/relationships/slideLayout" Target="../slideLayouts/slideLayout218.xml"/><Relationship Id="rId11" Type="http://schemas.openxmlformats.org/officeDocument/2006/relationships/slideLayout" Target="../slideLayouts/slideLayout223.xml"/><Relationship Id="rId5" Type="http://schemas.openxmlformats.org/officeDocument/2006/relationships/slideLayout" Target="../slideLayouts/slideLayout217.xml"/><Relationship Id="rId10" Type="http://schemas.openxmlformats.org/officeDocument/2006/relationships/slideLayout" Target="../slideLayouts/slideLayout222.xml"/><Relationship Id="rId4" Type="http://schemas.openxmlformats.org/officeDocument/2006/relationships/slideLayout" Target="../slideLayouts/slideLayout216.xml"/><Relationship Id="rId9" Type="http://schemas.openxmlformats.org/officeDocument/2006/relationships/slideLayout" Target="../slideLayouts/slideLayout221.xml"/></Relationships>
</file>

<file path=ppt/slideMasters/_rels/slideMaster22.xml.rels><?xml version="1.0" encoding="UTF-8" standalone="yes"?>
<Relationships xmlns="http://schemas.openxmlformats.org/package/2006/relationships"><Relationship Id="rId8" Type="http://schemas.openxmlformats.org/officeDocument/2006/relationships/slideLayout" Target="../slideLayouts/slideLayout231.xml"/><Relationship Id="rId3" Type="http://schemas.openxmlformats.org/officeDocument/2006/relationships/slideLayout" Target="../slideLayouts/slideLayout226.xml"/><Relationship Id="rId7" Type="http://schemas.openxmlformats.org/officeDocument/2006/relationships/slideLayout" Target="../slideLayouts/slideLayout230.xml"/><Relationship Id="rId12" Type="http://schemas.openxmlformats.org/officeDocument/2006/relationships/theme" Target="../theme/theme22.xml"/><Relationship Id="rId2" Type="http://schemas.openxmlformats.org/officeDocument/2006/relationships/slideLayout" Target="../slideLayouts/slideLayout225.xml"/><Relationship Id="rId1" Type="http://schemas.openxmlformats.org/officeDocument/2006/relationships/slideLayout" Target="../slideLayouts/slideLayout224.xml"/><Relationship Id="rId6" Type="http://schemas.openxmlformats.org/officeDocument/2006/relationships/slideLayout" Target="../slideLayouts/slideLayout229.xml"/><Relationship Id="rId11" Type="http://schemas.openxmlformats.org/officeDocument/2006/relationships/slideLayout" Target="../slideLayouts/slideLayout234.xml"/><Relationship Id="rId5" Type="http://schemas.openxmlformats.org/officeDocument/2006/relationships/slideLayout" Target="../slideLayouts/slideLayout228.xml"/><Relationship Id="rId10" Type="http://schemas.openxmlformats.org/officeDocument/2006/relationships/slideLayout" Target="../slideLayouts/slideLayout233.xml"/><Relationship Id="rId4" Type="http://schemas.openxmlformats.org/officeDocument/2006/relationships/slideLayout" Target="../slideLayouts/slideLayout227.xml"/><Relationship Id="rId9" Type="http://schemas.openxmlformats.org/officeDocument/2006/relationships/slideLayout" Target="../slideLayouts/slideLayout2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3.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4.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theme" Target="../theme/theme5.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5.xml"/><Relationship Id="rId3" Type="http://schemas.openxmlformats.org/officeDocument/2006/relationships/slideLayout" Target="../slideLayouts/slideLayout50.xml"/><Relationship Id="rId7" Type="http://schemas.openxmlformats.org/officeDocument/2006/relationships/slideLayout" Target="../slideLayouts/slideLayout54.xml"/><Relationship Id="rId12" Type="http://schemas.openxmlformats.org/officeDocument/2006/relationships/theme" Target="../theme/theme6.xml"/><Relationship Id="rId2" Type="http://schemas.openxmlformats.org/officeDocument/2006/relationships/slideLayout" Target="../slideLayouts/slideLayout49.xml"/><Relationship Id="rId1" Type="http://schemas.openxmlformats.org/officeDocument/2006/relationships/slideLayout" Target="../slideLayouts/slideLayout48.xml"/><Relationship Id="rId6" Type="http://schemas.openxmlformats.org/officeDocument/2006/relationships/slideLayout" Target="../slideLayouts/slideLayout53.xml"/><Relationship Id="rId11" Type="http://schemas.openxmlformats.org/officeDocument/2006/relationships/slideLayout" Target="../slideLayouts/slideLayout58.xml"/><Relationship Id="rId5" Type="http://schemas.openxmlformats.org/officeDocument/2006/relationships/slideLayout" Target="../slideLayouts/slideLayout52.xml"/><Relationship Id="rId10" Type="http://schemas.openxmlformats.org/officeDocument/2006/relationships/slideLayout" Target="../slideLayouts/slideLayout57.xml"/><Relationship Id="rId4" Type="http://schemas.openxmlformats.org/officeDocument/2006/relationships/slideLayout" Target="../slideLayouts/slideLayout51.xml"/><Relationship Id="rId9" Type="http://schemas.openxmlformats.org/officeDocument/2006/relationships/slideLayout" Target="../slideLayouts/slideLayout5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6.xml"/><Relationship Id="rId3" Type="http://schemas.openxmlformats.org/officeDocument/2006/relationships/slideLayout" Target="../slideLayouts/slideLayout61.xml"/><Relationship Id="rId7" Type="http://schemas.openxmlformats.org/officeDocument/2006/relationships/slideLayout" Target="../slideLayouts/slideLayout65.xml"/><Relationship Id="rId12" Type="http://schemas.openxmlformats.org/officeDocument/2006/relationships/theme" Target="../theme/theme7.xml"/><Relationship Id="rId2" Type="http://schemas.openxmlformats.org/officeDocument/2006/relationships/slideLayout" Target="../slideLayouts/slideLayout60.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5" Type="http://schemas.openxmlformats.org/officeDocument/2006/relationships/slideLayout" Target="../slideLayouts/slideLayout63.xml"/><Relationship Id="rId10" Type="http://schemas.openxmlformats.org/officeDocument/2006/relationships/slideLayout" Target="../slideLayouts/slideLayout68.xml"/><Relationship Id="rId4" Type="http://schemas.openxmlformats.org/officeDocument/2006/relationships/slideLayout" Target="../slideLayouts/slideLayout62.xml"/><Relationship Id="rId9" Type="http://schemas.openxmlformats.org/officeDocument/2006/relationships/slideLayout" Target="../slideLayouts/slideLayout6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7.xml"/><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theme" Target="../theme/theme8.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8.xml"/><Relationship Id="rId3" Type="http://schemas.openxmlformats.org/officeDocument/2006/relationships/slideLayout" Target="../slideLayouts/slideLayout83.xml"/><Relationship Id="rId7" Type="http://schemas.openxmlformats.org/officeDocument/2006/relationships/slideLayout" Target="../slideLayouts/slideLayout87.xml"/><Relationship Id="rId12" Type="http://schemas.openxmlformats.org/officeDocument/2006/relationships/theme" Target="../theme/theme9.xml"/><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slideLayout" Target="../slideLayouts/slideLayout91.xml"/><Relationship Id="rId5" Type="http://schemas.openxmlformats.org/officeDocument/2006/relationships/slideLayout" Target="../slideLayouts/slideLayout85.xml"/><Relationship Id="rId10" Type="http://schemas.openxmlformats.org/officeDocument/2006/relationships/slideLayout" Target="../slideLayouts/slideLayout90.xml"/><Relationship Id="rId4" Type="http://schemas.openxmlformats.org/officeDocument/2006/relationships/slideLayout" Target="../slideLayouts/slideLayout84.xml"/><Relationship Id="rId9" Type="http://schemas.openxmlformats.org/officeDocument/2006/relationships/slideLayout" Target="../slideLayouts/slideLayout8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t>5/16/2014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March 20, 2014</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t>‹#›</a:t>
            </a:fld>
            <a:endParaRPr lang="en-US"/>
          </a:p>
        </p:txBody>
      </p:sp>
    </p:spTree>
    <p:extLst>
      <p:ext uri="{BB962C8B-B14F-4D97-AF65-F5344CB8AC3E}">
        <p14:creationId xmlns:p14="http://schemas.microsoft.com/office/powerpoint/2010/main" val="4376267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16CA61-64B9-4D51-B65B-F7AF745D289E}" type="datetimeFigureOut">
              <a:rPr lang="zh-CN" altLang="en-US" smtClean="0">
                <a:solidFill>
                  <a:prstClr val="black">
                    <a:tint val="75000"/>
                  </a:prstClr>
                </a:solidFill>
              </a:rPr>
              <a:pPr/>
              <a:t>2014/5/16</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6C5B57-6DF7-41B2-BA92-3357F362693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92604200"/>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85513570"/>
      </p:ext>
    </p:extLst>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88946999"/>
      </p:ext>
    </p:extLst>
  </p:cSld>
  <p:clrMap bg1="lt1" tx1="dk1" bg2="lt2" tx2="dk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45253983"/>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3" r:id="rId3"/>
    <p:sldLayoutId id="2147483874" r:id="rId4"/>
    <p:sldLayoutId id="2147483875" r:id="rId5"/>
    <p:sldLayoutId id="2147483876" r:id="rId6"/>
    <p:sldLayoutId id="2147483877" r:id="rId7"/>
    <p:sldLayoutId id="2147483878" r:id="rId8"/>
    <p:sldLayoutId id="2147483879" r:id="rId9"/>
    <p:sldLayoutId id="2147483880" r:id="rId10"/>
    <p:sldLayoutId id="2147483881"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44593029"/>
      </p:ext>
    </p:extLst>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92613886"/>
      </p:ext>
    </p:extLst>
  </p:cSld>
  <p:clrMap bg1="lt1" tx1="dk1" bg2="lt2" tx2="dk2" accent1="accent1" accent2="accent2" accent3="accent3" accent4="accent4" accent5="accent5" accent6="accent6" hlink="hlink" folHlink="fol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52381996"/>
      </p:ext>
    </p:extLst>
  </p:cSld>
  <p:clrMap bg1="lt1" tx1="dk1" bg2="lt2" tx2="dk2" accent1="accent1" accent2="accent2" accent3="accent3" accent4="accent4" accent5="accent5" accent6="accent6" hlink="hlink" folHlink="folHlink"/>
  <p:sldLayoutIdLst>
    <p:sldLayoutId id="2147483919" r:id="rId1"/>
    <p:sldLayoutId id="2147483920" r:id="rId2"/>
    <p:sldLayoutId id="2147483921" r:id="rId3"/>
    <p:sldLayoutId id="2147483922" r:id="rId4"/>
    <p:sldLayoutId id="2147483923" r:id="rId5"/>
    <p:sldLayoutId id="2147483924" r:id="rId6"/>
    <p:sldLayoutId id="2147483925" r:id="rId7"/>
    <p:sldLayoutId id="2147483926" r:id="rId8"/>
    <p:sldLayoutId id="2147483927" r:id="rId9"/>
    <p:sldLayoutId id="2147483928" r:id="rId10"/>
    <p:sldLayoutId id="214748392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647651595"/>
      </p:ext>
    </p:extLst>
  </p:cSld>
  <p:clrMap bg1="lt1" tx1="dk1" bg2="lt2" tx2="dk2" accent1="accent1" accent2="accent2" accent3="accent3" accent4="accent4" accent5="accent5" accent6="accent6" hlink="hlink" folHlink="folHlink"/>
  <p:sldLayoutIdLst>
    <p:sldLayoutId id="2147483931" r:id="rId1"/>
    <p:sldLayoutId id="2147483932" r:id="rId2"/>
    <p:sldLayoutId id="2147483933" r:id="rId3"/>
    <p:sldLayoutId id="2147483934" r:id="rId4"/>
    <p:sldLayoutId id="2147483935" r:id="rId5"/>
    <p:sldLayoutId id="2147483936" r:id="rId6"/>
    <p:sldLayoutId id="2147483937" r:id="rId7"/>
    <p:sldLayoutId id="2147483938" r:id="rId8"/>
    <p:sldLayoutId id="2147483939" r:id="rId9"/>
    <p:sldLayoutId id="2147483940" r:id="rId10"/>
    <p:sldLayoutId id="2147483941"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78324561"/>
      </p:ext>
    </p:extLst>
  </p:cSld>
  <p:clrMap bg1="lt1" tx1="dk1" bg2="lt2" tx2="dk2" accent1="accent1" accent2="accent2" accent3="accent3" accent4="accent4" accent5="accent5" accent6="accent6" hlink="hlink" folHlink="folHlink"/>
  <p:sldLayoutIdLst>
    <p:sldLayoutId id="2147483943" r:id="rId1"/>
    <p:sldLayoutId id="2147483944" r:id="rId2"/>
    <p:sldLayoutId id="2147483945" r:id="rId3"/>
    <p:sldLayoutId id="2147483946" r:id="rId4"/>
    <p:sldLayoutId id="2147483947" r:id="rId5"/>
    <p:sldLayoutId id="2147483948" r:id="rId6"/>
    <p:sldLayoutId id="2147483949" r:id="rId7"/>
    <p:sldLayoutId id="2147483950" r:id="rId8"/>
    <p:sldLayoutId id="2147483951" r:id="rId9"/>
    <p:sldLayoutId id="2147483952" r:id="rId10"/>
    <p:sldLayoutId id="2147483953"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52119036"/>
      </p:ext>
    </p:extLst>
  </p:cSld>
  <p:clrMap bg1="lt1" tx1="dk1" bg2="lt2" tx2="dk2" accent1="accent1" accent2="accent2" accent3="accent3" accent4="accent4" accent5="accent5" accent6="accent6" hlink="hlink" folHlink="fol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0" y="0"/>
            <a:ext cx="91440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5123" name="Rectangle 3"/>
          <p:cNvSpPr>
            <a:spLocks noGrp="1" noChangeArrowheads="1"/>
          </p:cNvSpPr>
          <p:nvPr>
            <p:ph type="body" idx="1"/>
          </p:nvPr>
        </p:nvSpPr>
        <p:spPr bwMode="auto">
          <a:xfrm>
            <a:off x="457200" y="960438"/>
            <a:ext cx="82296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1" hangingPunct="1">
              <a:spcBef>
                <a:spcPct val="0"/>
              </a:spcBef>
              <a:defRPr kumimoji="0" sz="1400" b="0">
                <a:solidFill>
                  <a:srgbClr val="000000"/>
                </a:solidFill>
                <a:latin typeface="Arial" charset="0"/>
                <a:ea typeface="宋体" pitchFamily="2" charset="-122"/>
              </a:defRPr>
            </a:lvl1pPr>
          </a:lstStyle>
          <a:p>
            <a:pPr fontAlgn="base">
              <a:spcAft>
                <a:spcPct val="0"/>
              </a:spcAft>
              <a:defRPr/>
            </a:pPr>
            <a:fld id="{4F7D47FF-60EE-4DF7-BF26-8290797441E3}" type="datetime1">
              <a:rPr lang="en-US" altLang="zh-CN" smtClean="0"/>
              <a:t>5/16/2014</a:t>
            </a:fld>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spcBef>
                <a:spcPct val="0"/>
              </a:spcBef>
              <a:defRPr kumimoji="0" sz="1400" b="0">
                <a:solidFill>
                  <a:srgbClr val="000000"/>
                </a:solidFill>
                <a:latin typeface="Arial" charset="0"/>
                <a:ea typeface="宋体" pitchFamily="2" charset="-122"/>
              </a:defRPr>
            </a:lvl1pPr>
          </a:lstStyle>
          <a:p>
            <a:pPr fontAlgn="base">
              <a:spcAft>
                <a:spcPct val="0"/>
              </a:spcAft>
              <a:defRPr/>
            </a:pPr>
            <a:r>
              <a:rPr lang="en-US" altLang="zh-CN" smtClean="0"/>
              <a:t>March 20, 2014</a:t>
            </a:r>
            <a:endParaRPr lang="en-US" altLang="zh-CN"/>
          </a:p>
        </p:txBody>
      </p:sp>
      <p:sp>
        <p:nvSpPr>
          <p:cNvPr id="1030" name="Rectangle 6"/>
          <p:cNvSpPr>
            <a:spLocks noGrp="1" noChangeArrowheads="1"/>
          </p:cNvSpPr>
          <p:nvPr>
            <p:ph type="sldNum" sz="quarter" idx="4"/>
          </p:nvPr>
        </p:nvSpPr>
        <p:spPr bwMode="auto">
          <a:xfrm>
            <a:off x="7010400" y="6477000"/>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defRPr kumimoji="0" sz="1400" b="0">
                <a:solidFill>
                  <a:srgbClr val="000000"/>
                </a:solidFill>
                <a:latin typeface="Arial" charset="0"/>
                <a:ea typeface="宋体" pitchFamily="2" charset="-122"/>
              </a:defRPr>
            </a:lvl1pPr>
          </a:lstStyle>
          <a:p>
            <a:pPr fontAlgn="base">
              <a:spcAft>
                <a:spcPct val="0"/>
              </a:spcAft>
              <a:defRPr/>
            </a:pPr>
            <a:fld id="{B3BF3D16-D722-46FB-ACBF-B10A70147FF9}" type="slidenum">
              <a:rPr lang="en-US" altLang="zh-CN"/>
              <a:pPr fontAlgn="base">
                <a:spcAft>
                  <a:spcPct val="0"/>
                </a:spcAft>
                <a:defRPr/>
              </a:pPr>
              <a:t>‹#›</a:t>
            </a:fld>
            <a:r>
              <a:rPr lang="en-US" altLang="zh-CN" dirty="0"/>
              <a:t>/45</a:t>
            </a:r>
          </a:p>
        </p:txBody>
      </p:sp>
      <p:sp>
        <p:nvSpPr>
          <p:cNvPr id="5127" name="Line 7"/>
          <p:cNvSpPr>
            <a:spLocks noChangeShapeType="1"/>
          </p:cNvSpPr>
          <p:nvPr userDrawn="1"/>
        </p:nvSpPr>
        <p:spPr bwMode="auto">
          <a:xfrm>
            <a:off x="0" y="838200"/>
            <a:ext cx="9144000" cy="0"/>
          </a:xfrm>
          <a:prstGeom prst="line">
            <a:avLst/>
          </a:prstGeom>
          <a:noFill/>
          <a:ln w="44450">
            <a:solidFill>
              <a:srgbClr val="3366FF"/>
            </a:solidFill>
            <a:round/>
            <a:headEnd/>
            <a:tailEnd/>
          </a:ln>
          <a:extLst>
            <a:ext uri="{909E8E84-426E-40DD-AFC4-6F175D3DCCD1}">
              <a14:hiddenFill xmlns:a14="http://schemas.microsoft.com/office/drawing/2010/main">
                <a:noFill/>
              </a14:hiddenFill>
            </a:ext>
          </a:extLst>
        </p:spPr>
        <p:txBody>
          <a:bodyPr/>
          <a:lstStyle/>
          <a:p>
            <a:pPr fontAlgn="base">
              <a:spcBef>
                <a:spcPct val="0"/>
              </a:spcBef>
              <a:spcAft>
                <a:spcPct val="0"/>
              </a:spcAft>
            </a:pPr>
            <a:endParaRPr kumimoji="1" lang="zh-CN" altLang="en-US" sz="2400">
              <a:solidFill>
                <a:srgbClr val="000000"/>
              </a:solidFill>
              <a:latin typeface="Times New Roman" pitchFamily="18" charset="0"/>
            </a:endParaRPr>
          </a:p>
        </p:txBody>
      </p:sp>
    </p:spTree>
    <p:extLst>
      <p:ext uri="{BB962C8B-B14F-4D97-AF65-F5344CB8AC3E}">
        <p14:creationId xmlns:p14="http://schemas.microsoft.com/office/powerpoint/2010/main" val="25638539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4" r:id="rId3"/>
  </p:sldLayoutIdLst>
  <p:timing>
    <p:tnLst>
      <p:par>
        <p:cTn id="1" dur="indefinite" restart="never" nodeType="tmRoot"/>
      </p:par>
    </p:tnLst>
  </p:timing>
  <p:hf sldNum="0" hdr="0" dt="0"/>
  <p:txStyles>
    <p:titleStyle>
      <a:lvl1pPr algn="ctr" rtl="0" eaLnBrk="0" fontAlgn="base" hangingPunct="0">
        <a:spcBef>
          <a:spcPct val="0"/>
        </a:spcBef>
        <a:spcAft>
          <a:spcPct val="0"/>
        </a:spcAft>
        <a:defRPr sz="3600">
          <a:solidFill>
            <a:srgbClr val="FF3300"/>
          </a:solidFill>
          <a:latin typeface="+mj-lt"/>
          <a:ea typeface="黑体" pitchFamily="2" charset="-122"/>
          <a:cs typeface="+mj-cs"/>
        </a:defRPr>
      </a:lvl1pPr>
      <a:lvl2pPr algn="ctr" rtl="0" eaLnBrk="0" fontAlgn="base" hangingPunct="0">
        <a:spcBef>
          <a:spcPct val="0"/>
        </a:spcBef>
        <a:spcAft>
          <a:spcPct val="0"/>
        </a:spcAft>
        <a:defRPr sz="3600">
          <a:solidFill>
            <a:srgbClr val="FF3300"/>
          </a:solidFill>
          <a:latin typeface="Arial" charset="0"/>
          <a:ea typeface="黑体" pitchFamily="2" charset="-122"/>
        </a:defRPr>
      </a:lvl2pPr>
      <a:lvl3pPr algn="ctr" rtl="0" eaLnBrk="0" fontAlgn="base" hangingPunct="0">
        <a:spcBef>
          <a:spcPct val="0"/>
        </a:spcBef>
        <a:spcAft>
          <a:spcPct val="0"/>
        </a:spcAft>
        <a:defRPr sz="3600">
          <a:solidFill>
            <a:srgbClr val="FF3300"/>
          </a:solidFill>
          <a:latin typeface="Arial" charset="0"/>
          <a:ea typeface="黑体" pitchFamily="2" charset="-122"/>
        </a:defRPr>
      </a:lvl3pPr>
      <a:lvl4pPr algn="ctr" rtl="0" eaLnBrk="0" fontAlgn="base" hangingPunct="0">
        <a:spcBef>
          <a:spcPct val="0"/>
        </a:spcBef>
        <a:spcAft>
          <a:spcPct val="0"/>
        </a:spcAft>
        <a:defRPr sz="3600">
          <a:solidFill>
            <a:srgbClr val="FF3300"/>
          </a:solidFill>
          <a:latin typeface="Arial" charset="0"/>
          <a:ea typeface="黑体" pitchFamily="2" charset="-122"/>
        </a:defRPr>
      </a:lvl4pPr>
      <a:lvl5pPr algn="ctr" rtl="0" eaLnBrk="0" fontAlgn="base" hangingPunct="0">
        <a:spcBef>
          <a:spcPct val="0"/>
        </a:spcBef>
        <a:spcAft>
          <a:spcPct val="0"/>
        </a:spcAft>
        <a:defRPr sz="3600">
          <a:solidFill>
            <a:srgbClr val="FF3300"/>
          </a:solidFill>
          <a:latin typeface="Arial" charset="0"/>
          <a:ea typeface="黑体" pitchFamily="2" charset="-122"/>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p:titleStyle>
    <p:bodyStyle>
      <a:lvl1pPr marL="342900" indent="-342900" algn="l" rtl="0" eaLnBrk="0" fontAlgn="base" hangingPunct="0">
        <a:spcBef>
          <a:spcPct val="20000"/>
        </a:spcBef>
        <a:spcAft>
          <a:spcPct val="0"/>
        </a:spcAft>
        <a:buChar char="•"/>
        <a:defRPr sz="3200">
          <a:solidFill>
            <a:srgbClr val="FF3300"/>
          </a:solidFill>
          <a:latin typeface="+mn-lt"/>
          <a:ea typeface="黑体" pitchFamily="2" charset="-122"/>
          <a:cs typeface="+mn-cs"/>
        </a:defRPr>
      </a:lvl1pPr>
      <a:lvl2pPr marL="742950" indent="-285750" algn="l" rtl="0" eaLnBrk="0" fontAlgn="base" hangingPunct="0">
        <a:spcBef>
          <a:spcPct val="20000"/>
        </a:spcBef>
        <a:spcAft>
          <a:spcPct val="0"/>
        </a:spcAft>
        <a:buChar char="–"/>
        <a:defRPr sz="2800">
          <a:solidFill>
            <a:srgbClr val="FF3300"/>
          </a:solidFill>
          <a:latin typeface="+mn-lt"/>
          <a:ea typeface="黑体" pitchFamily="2" charset="-122"/>
        </a:defRPr>
      </a:lvl2pPr>
      <a:lvl3pPr marL="1143000" indent="-228600" algn="l" rtl="0" eaLnBrk="0" fontAlgn="base" hangingPunct="0">
        <a:spcBef>
          <a:spcPct val="20000"/>
        </a:spcBef>
        <a:spcAft>
          <a:spcPct val="0"/>
        </a:spcAft>
        <a:buChar char="•"/>
        <a:defRPr sz="2400">
          <a:solidFill>
            <a:srgbClr val="FF3300"/>
          </a:solidFill>
          <a:latin typeface="+mn-lt"/>
          <a:ea typeface="黑体" pitchFamily="2" charset="-122"/>
        </a:defRPr>
      </a:lvl3pPr>
      <a:lvl4pPr marL="1600200" indent="-228600" algn="l" rtl="0" eaLnBrk="0" fontAlgn="base" hangingPunct="0">
        <a:spcBef>
          <a:spcPct val="20000"/>
        </a:spcBef>
        <a:spcAft>
          <a:spcPct val="0"/>
        </a:spcAft>
        <a:buChar char="–"/>
        <a:defRPr sz="2000">
          <a:solidFill>
            <a:srgbClr val="FF3300"/>
          </a:solidFill>
          <a:latin typeface="+mn-lt"/>
          <a:ea typeface="黑体" pitchFamily="2" charset="-122"/>
        </a:defRPr>
      </a:lvl4pPr>
      <a:lvl5pPr marL="2057400" indent="-228600" algn="l" rtl="0" eaLnBrk="0" fontAlgn="base" hangingPunct="0">
        <a:spcBef>
          <a:spcPct val="20000"/>
        </a:spcBef>
        <a:spcAft>
          <a:spcPct val="0"/>
        </a:spcAft>
        <a:buChar char="»"/>
        <a:defRPr sz="2000">
          <a:solidFill>
            <a:srgbClr val="FF3300"/>
          </a:solidFill>
          <a:latin typeface="+mn-lt"/>
          <a:ea typeface="黑体" pitchFamily="2" charset="-122"/>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43005088"/>
      </p:ext>
    </p:extLst>
  </p:cSld>
  <p:clrMap bg1="lt1" tx1="dk1" bg2="lt2" tx2="dk2" accent1="accent1" accent2="accent2" accent3="accent3" accent4="accent4" accent5="accent5" accent6="accent6" hlink="hlink" folHlink="folHlink"/>
  <p:sldLayoutIdLst>
    <p:sldLayoutId id="2147483967" r:id="rId1"/>
    <p:sldLayoutId id="2147483968" r:id="rId2"/>
    <p:sldLayoutId id="2147483969" r:id="rId3"/>
    <p:sldLayoutId id="2147483970" r:id="rId4"/>
    <p:sldLayoutId id="2147483971" r:id="rId5"/>
    <p:sldLayoutId id="2147483972" r:id="rId6"/>
    <p:sldLayoutId id="2147483973" r:id="rId7"/>
    <p:sldLayoutId id="2147483974" r:id="rId8"/>
    <p:sldLayoutId id="2147483975" r:id="rId9"/>
    <p:sldLayoutId id="2147483976" r:id="rId10"/>
    <p:sldLayoutId id="2147483977"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02426859"/>
      </p:ext>
    </p:extLst>
  </p:cSld>
  <p:clrMap bg1="lt1" tx1="dk1" bg2="lt2" tx2="dk2" accent1="accent1" accent2="accent2" accent3="accent3" accent4="accent4" accent5="accent5" accent6="accent6" hlink="hlink" folHlink="folHlink"/>
  <p:sldLayoutIdLst>
    <p:sldLayoutId id="2147483979" r:id="rId1"/>
    <p:sldLayoutId id="2147483980" r:id="rId2"/>
    <p:sldLayoutId id="2147483981" r:id="rId3"/>
    <p:sldLayoutId id="2147483982" r:id="rId4"/>
    <p:sldLayoutId id="2147483983" r:id="rId5"/>
    <p:sldLayoutId id="2147483984" r:id="rId6"/>
    <p:sldLayoutId id="2147483985" r:id="rId7"/>
    <p:sldLayoutId id="2147483986" r:id="rId8"/>
    <p:sldLayoutId id="2147483987" r:id="rId9"/>
    <p:sldLayoutId id="2147483988" r:id="rId10"/>
    <p:sldLayoutId id="214748398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93437828"/>
      </p:ext>
    </p:extLst>
  </p:cSld>
  <p:clrMap bg1="lt1" tx1="dk1" bg2="lt2" tx2="dk2" accent1="accent1" accent2="accent2" accent3="accent3" accent4="accent4" accent5="accent5" accent6="accent6" hlink="hlink" folHlink="folHlink"/>
  <p:sldLayoutIdLst>
    <p:sldLayoutId id="2147483991" r:id="rId1"/>
    <p:sldLayoutId id="2147483992" r:id="rId2"/>
    <p:sldLayoutId id="2147483993" r:id="rId3"/>
    <p:sldLayoutId id="2147483994" r:id="rId4"/>
    <p:sldLayoutId id="2147483995" r:id="rId5"/>
    <p:sldLayoutId id="2147483996" r:id="rId6"/>
    <p:sldLayoutId id="2147483997" r:id="rId7"/>
    <p:sldLayoutId id="2147483998" r:id="rId8"/>
    <p:sldLayoutId id="2147483999" r:id="rId9"/>
    <p:sldLayoutId id="2147484000" r:id="rId10"/>
    <p:sldLayoutId id="2147484001"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213FDE-DC45-4ED0-8077-965F4F3EBC9C}"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01413162"/>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08EE0A-D507-46AD-B36D-C8DD279C8F6C}" type="datetime1">
              <a:rPr lang="en-US" altLang="zh-CN" smtClean="0">
                <a:solidFill>
                  <a:prstClr val="black">
                    <a:tint val="75000"/>
                  </a:prstClr>
                </a:solidFill>
              </a:r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5341168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50"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2051"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prstClr val="black">
                    <a:tint val="75000"/>
                  </a:prstClr>
                </a:solidFill>
                <a:latin typeface="Calibri"/>
                <a:ea typeface="宋体"/>
              </a:defRPr>
            </a:lvl1pPr>
          </a:lstStyle>
          <a:p>
            <a:pPr>
              <a:defRPr/>
            </a:pPr>
            <a:fld id="{CC601FEB-6F4E-416E-B1C2-4AAF9E08C888}" type="datetime1">
              <a:rPr lang="en-US" altLang="zh-CN" smtClean="0"/>
              <a:t>5/16/2014</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prstClr val="black">
                    <a:tint val="75000"/>
                  </a:prstClr>
                </a:solidFill>
                <a:latin typeface="Calibri"/>
                <a:ea typeface="宋体"/>
              </a:defRPr>
            </a:lvl1pPr>
          </a:lstStyle>
          <a:p>
            <a:pPr>
              <a:defRPr/>
            </a:pPr>
            <a:r>
              <a:rPr lang="en-US" altLang="zh-CN" smtClean="0"/>
              <a:t>March 20, 2014</a:t>
            </a:r>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prstClr val="black">
                    <a:tint val="75000"/>
                  </a:prstClr>
                </a:solidFill>
                <a:latin typeface="Calibri"/>
                <a:ea typeface="宋体"/>
              </a:defRPr>
            </a:lvl1pPr>
          </a:lstStyle>
          <a:p>
            <a:pPr>
              <a:defRPr/>
            </a:pPr>
            <a:fld id="{7506E9EB-463D-4BD8-B2F9-C2E00ACA4A90}" type="slidenum">
              <a:rPr lang="zh-CN" altLang="en-US"/>
              <a:pPr>
                <a:defRPr/>
              </a:pPr>
              <a:t>‹#›</a:t>
            </a:fld>
            <a:endParaRPr lang="zh-CN" altLang="en-US"/>
          </a:p>
        </p:txBody>
      </p:sp>
    </p:spTree>
    <p:extLst>
      <p:ext uri="{BB962C8B-B14F-4D97-AF65-F5344CB8AC3E}">
        <p14:creationId xmlns:p14="http://schemas.microsoft.com/office/powerpoint/2010/main" val="33458540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hf sldNum="0" hd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89227579"/>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40380608"/>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36693927"/>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AA946-CE9C-43E1-8160-4D17CC2A782A}" type="datetime1">
              <a:rPr lang="en-US" altLang="zh-CN" smtClean="0">
                <a:solidFill>
                  <a:prstClr val="black">
                    <a:tint val="75000"/>
                  </a:prstClr>
                </a:solidFill>
              </a:rPr>
              <a:pPr/>
              <a:t>5/16/2014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March 20, 2014</a:t>
            </a:r>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276BE-B8C4-4399-BEE9-C19C59FEDAF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59711989"/>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3.xml"/><Relationship Id="rId5" Type="http://schemas.openxmlformats.org/officeDocument/2006/relationships/image" Target="../media/image13.jpeg"/><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xml"/><Relationship Id="rId1" Type="http://schemas.openxmlformats.org/officeDocument/2006/relationships/slideLayout" Target="../slideLayouts/slideLayout48.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0.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59.xml"/><Relationship Id="rId4" Type="http://schemas.openxmlformats.org/officeDocument/2006/relationships/image" Target="../media/image18.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jpeg"/><Relationship Id="rId7" Type="http://schemas.openxmlformats.org/officeDocument/2006/relationships/image" Target="../media/image26.png"/><Relationship Id="rId2" Type="http://schemas.openxmlformats.org/officeDocument/2006/relationships/image" Target="../media/image21.jpe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jpeg"/><Relationship Id="rId4" Type="http://schemas.openxmlformats.org/officeDocument/2006/relationships/image" Target="../media/image23.jpeg"/></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slideLayout" Target="../slideLayouts/slideLayout136.xml"/><Relationship Id="rId1" Type="http://schemas.openxmlformats.org/officeDocument/2006/relationships/themeOverride" Target="../theme/themeOverride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47.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2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2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5.pn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6.xml"/><Relationship Id="rId1" Type="http://schemas.openxmlformats.org/officeDocument/2006/relationships/slideLayout" Target="../slideLayouts/slideLayout186.xml"/></Relationships>
</file>

<file path=ppt/slides/_rels/slide5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91.xml"/></Relationships>
</file>

<file path=ppt/slides/_rels/slide5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91.xml"/></Relationships>
</file>

<file path=ppt/slides/_rels/slide5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14.xml"/><Relationship Id="rId4" Type="http://schemas.openxmlformats.org/officeDocument/2006/relationships/image" Target="../media/image4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58.xml"/></Relationships>
</file>

<file path=ppt/slides/_rels/slide5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75.xml"/></Relationships>
</file>

<file path=ppt/slides/_rels/slide5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13.xml"/></Relationships>
</file>

<file path=ppt/slides/_rels/slide57.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48.xml"/></Relationships>
</file>

<file path=ppt/slides/_rels/slide58.xml.rels><?xml version="1.0" encoding="UTF-8" standalone="yes"?>
<Relationships xmlns="http://schemas.openxmlformats.org/package/2006/relationships"><Relationship Id="rId3" Type="http://schemas.openxmlformats.org/officeDocument/2006/relationships/image" Target="../media/image48.jpeg"/><Relationship Id="rId2" Type="http://schemas.openxmlformats.org/officeDocument/2006/relationships/image" Target="../media/image47.jpeg"/><Relationship Id="rId1" Type="http://schemas.openxmlformats.org/officeDocument/2006/relationships/slideLayout" Target="../slideLayouts/slideLayout126.xml"/><Relationship Id="rId4" Type="http://schemas.openxmlformats.org/officeDocument/2006/relationships/image" Target="../media/image49.jpeg"/></Relationships>
</file>

<file path=ppt/slides/_rels/slide5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0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5.xml"/><Relationship Id="rId5" Type="http://schemas.openxmlformats.org/officeDocument/2006/relationships/image" Target="../media/image8.jpe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1223747" y="2909777"/>
            <a:ext cx="7086600" cy="1676400"/>
          </a:xfrm>
          <a:prstGeom prst="rect">
            <a:avLst/>
          </a:prstGeom>
          <a:noFill/>
          <a:ln w="9525">
            <a:noFill/>
            <a:miter lim="800000"/>
            <a:headEnd/>
            <a:tailEnd/>
          </a:ln>
        </p:spPr>
        <p:txBody>
          <a:bodyPr/>
          <a:lstStyle/>
          <a:p>
            <a:pPr marL="342900" indent="-342900" algn="ctr">
              <a:spcBef>
                <a:spcPct val="20000"/>
              </a:spcBef>
              <a:buClr>
                <a:schemeClr val="folHlink"/>
              </a:buClr>
              <a:buSzPct val="60000"/>
              <a:buFont typeface="Wingdings" pitchFamily="2" charset="2"/>
              <a:buNone/>
            </a:pPr>
            <a:r>
              <a:rPr lang="en-US" altLang="zh-CN" sz="2400" dirty="0" smtClean="0">
                <a:solidFill>
                  <a:srgbClr val="002060"/>
                </a:solidFill>
              </a:rPr>
              <a:t>XinChou Lou</a:t>
            </a:r>
          </a:p>
          <a:p>
            <a:pPr marL="342900" indent="-342900" algn="ctr">
              <a:spcBef>
                <a:spcPct val="20000"/>
              </a:spcBef>
              <a:buClr>
                <a:schemeClr val="folHlink"/>
              </a:buClr>
              <a:buSzPct val="60000"/>
              <a:buFont typeface="Wingdings" pitchFamily="2" charset="2"/>
              <a:buNone/>
            </a:pPr>
            <a:r>
              <a:rPr lang="en-US" altLang="zh-CN" sz="2400" dirty="0" smtClean="0">
                <a:solidFill>
                  <a:srgbClr val="002060"/>
                </a:solidFill>
              </a:rPr>
              <a:t>Institute of High Energy Physics</a:t>
            </a:r>
          </a:p>
          <a:p>
            <a:pPr marL="342900" indent="-342900" algn="ctr">
              <a:spcBef>
                <a:spcPct val="20000"/>
              </a:spcBef>
              <a:buClr>
                <a:schemeClr val="folHlink"/>
              </a:buClr>
              <a:buSzPct val="60000"/>
              <a:buFont typeface="Wingdings" pitchFamily="2" charset="2"/>
              <a:buNone/>
            </a:pPr>
            <a:r>
              <a:rPr lang="en-US" altLang="zh-CN" sz="2400" dirty="0" smtClean="0">
                <a:solidFill>
                  <a:srgbClr val="002060"/>
                </a:solidFill>
              </a:rPr>
              <a:t>Beijing, China</a:t>
            </a:r>
          </a:p>
          <a:p>
            <a:pPr marL="342900" indent="-342900" algn="ctr">
              <a:spcBef>
                <a:spcPct val="20000"/>
              </a:spcBef>
              <a:buClr>
                <a:schemeClr val="folHlink"/>
              </a:buClr>
              <a:buSzPct val="60000"/>
              <a:buFont typeface="Wingdings" pitchFamily="2" charset="2"/>
              <a:buNone/>
            </a:pPr>
            <a:endParaRPr lang="en-US" altLang="zh-CN" sz="2400" dirty="0">
              <a:solidFill>
                <a:srgbClr val="002060"/>
              </a:solidFill>
            </a:endParaRPr>
          </a:p>
          <a:p>
            <a:pPr marL="342900" indent="-342900" algn="ctr">
              <a:spcBef>
                <a:spcPct val="20000"/>
              </a:spcBef>
              <a:buClr>
                <a:schemeClr val="folHlink"/>
              </a:buClr>
              <a:buSzPct val="60000"/>
              <a:buFont typeface="Wingdings" pitchFamily="2" charset="2"/>
              <a:buNone/>
            </a:pPr>
            <a:r>
              <a:rPr lang="en-US" altLang="zh-CN" sz="2400" b="1" dirty="0" smtClean="0">
                <a:solidFill>
                  <a:srgbClr val="0070C0"/>
                </a:solidFill>
              </a:rPr>
              <a:t>On Behalf of the CEPC-SppC Study Group</a:t>
            </a:r>
          </a:p>
        </p:txBody>
      </p:sp>
      <p:sp>
        <p:nvSpPr>
          <p:cNvPr id="6" name="Rectangle 1029"/>
          <p:cNvSpPr>
            <a:spLocks noChangeArrowheads="1"/>
          </p:cNvSpPr>
          <p:nvPr/>
        </p:nvSpPr>
        <p:spPr bwMode="auto">
          <a:xfrm>
            <a:off x="0" y="0"/>
            <a:ext cx="9144000" cy="1828800"/>
          </a:xfrm>
          <a:prstGeom prst="rect">
            <a:avLst/>
          </a:prstGeom>
          <a:gradFill rotWithShape="0">
            <a:gsLst>
              <a:gs pos="0">
                <a:srgbClr val="72CCE8"/>
              </a:gs>
              <a:gs pos="50000">
                <a:schemeClr val="bg1"/>
              </a:gs>
              <a:gs pos="100000">
                <a:srgbClr val="72CCE8"/>
              </a:gs>
            </a:gsLst>
            <a:lin ang="5400000" scaled="1"/>
          </a:gradFill>
          <a:ln w="9525">
            <a:noFill/>
            <a:miter lim="800000"/>
            <a:headEnd/>
            <a:tailEnd/>
          </a:ln>
          <a:effectLst/>
        </p:spPr>
        <p:txBody>
          <a:bodyPr anchor="ctr"/>
          <a:lstStyle/>
          <a:p>
            <a:pPr algn="ctr">
              <a:spcBef>
                <a:spcPts val="600"/>
              </a:spcBef>
              <a:spcAft>
                <a:spcPts val="600"/>
              </a:spcAft>
              <a:defRPr/>
            </a:pPr>
            <a:r>
              <a:rPr lang="en-US" sz="3200" b="1" dirty="0" smtClean="0">
                <a:solidFill>
                  <a:srgbClr val="FF0000"/>
                </a:solidFill>
                <a:latin typeface="Tahoma" pitchFamily="34" charset="0"/>
                <a:sym typeface="Symbol" pitchFamily="18" charset="2"/>
              </a:rPr>
              <a:t>The CEPC-SppC Study Group</a:t>
            </a:r>
            <a:endParaRPr lang="en-US" altLang="zh-CN" sz="3200" b="1" dirty="0" smtClean="0">
              <a:solidFill>
                <a:srgbClr val="FF0000"/>
              </a:solidFill>
              <a:latin typeface="Tahoma" pitchFamily="34" charset="0"/>
              <a:sym typeface="Symbol" pitchFamily="18" charset="2"/>
            </a:endParaRPr>
          </a:p>
          <a:p>
            <a:pPr algn="ctr">
              <a:spcBef>
                <a:spcPts val="600"/>
              </a:spcBef>
              <a:spcAft>
                <a:spcPts val="600"/>
              </a:spcAft>
              <a:defRPr/>
            </a:pPr>
            <a:r>
              <a:rPr lang="en-US" altLang="zh-CN" sz="2800" dirty="0" smtClean="0">
                <a:solidFill>
                  <a:schemeClr val="folHlink"/>
                </a:solidFill>
                <a:latin typeface="Tahoma" pitchFamily="34" charset="0"/>
                <a:sym typeface="Symbol" pitchFamily="18" charset="2"/>
              </a:rPr>
              <a:t>Status Report</a:t>
            </a:r>
            <a:endParaRPr lang="en-US" sz="3200" b="1" dirty="0" smtClean="0">
              <a:solidFill>
                <a:schemeClr val="folHlink"/>
              </a:solidFill>
              <a:latin typeface="Tahoma" pitchFamily="34" charset="0"/>
              <a:sym typeface="Symbol" pitchFamily="18" charset="2"/>
            </a:endParaRPr>
          </a:p>
        </p:txBody>
      </p:sp>
      <p:sp>
        <p:nvSpPr>
          <p:cNvPr id="2" name="Footer Placeholder 1"/>
          <p:cNvSpPr>
            <a:spLocks noGrp="1"/>
          </p:cNvSpPr>
          <p:nvPr>
            <p:ph type="ftr" sz="quarter" idx="11"/>
          </p:nvPr>
        </p:nvSpPr>
        <p:spPr/>
        <p:txBody>
          <a:bodyPr/>
          <a:lstStyle/>
          <a:p>
            <a:r>
              <a:rPr lang="en-US" smtClean="0"/>
              <a:t>May 16, 2014</a:t>
            </a:r>
            <a:endParaRPr lang="en-US" dirty="0"/>
          </a:p>
        </p:txBody>
      </p:sp>
    </p:spTree>
    <p:extLst>
      <p:ext uri="{BB962C8B-B14F-4D97-AF65-F5344CB8AC3E}">
        <p14:creationId xmlns:p14="http://schemas.microsoft.com/office/powerpoint/2010/main" val="5971181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93034"/>
            <a:ext cx="2031325" cy="584775"/>
          </a:xfrm>
          <a:prstGeom prst="rect">
            <a:avLst/>
          </a:prstGeom>
        </p:spPr>
        <p:txBody>
          <a:bodyPr wrap="none">
            <a:spAutoFit/>
          </a:bodyPr>
          <a:lstStyle/>
          <a:p>
            <a:r>
              <a:rPr lang="en-US" altLang="zh-CN" sz="3200" b="1" dirty="0" smtClean="0">
                <a:solidFill>
                  <a:srgbClr val="0000FF"/>
                </a:solidFill>
                <a:latin typeface="Times New Roman" pitchFamily="18" charset="0"/>
                <a:cs typeface="Times New Roman" pitchFamily="18" charset="0"/>
              </a:rPr>
              <a:t>PRE-CDR</a:t>
            </a:r>
            <a:endParaRPr lang="en-US" sz="3200" b="1" dirty="0">
              <a:solidFill>
                <a:srgbClr val="0000FF"/>
              </a:solidFill>
              <a:latin typeface="Times New Roman" pitchFamily="18" charset="0"/>
              <a:cs typeface="Times New Roman" pitchFamily="18" charset="0"/>
            </a:endParaRPr>
          </a:p>
        </p:txBody>
      </p:sp>
      <p:sp>
        <p:nvSpPr>
          <p:cNvPr id="2" name="矩形 1"/>
          <p:cNvSpPr/>
          <p:nvPr/>
        </p:nvSpPr>
        <p:spPr>
          <a:xfrm>
            <a:off x="612422" y="914400"/>
            <a:ext cx="7467600" cy="5324535"/>
          </a:xfrm>
          <a:prstGeom prst="rect">
            <a:avLst/>
          </a:prstGeom>
        </p:spPr>
        <p:txBody>
          <a:bodyPr wrap="square">
            <a:spAutoFit/>
          </a:bodyPr>
          <a:lstStyle/>
          <a:p>
            <a:pPr>
              <a:spcBef>
                <a:spcPts val="600"/>
              </a:spcBef>
            </a:pPr>
            <a:r>
              <a:rPr lang="en-US" altLang="zh-CN" sz="2000" b="1" dirty="0">
                <a:solidFill>
                  <a:srgbClr val="7030A0"/>
                </a:solidFill>
                <a:sym typeface="Wingdings" panose="05000000000000000000" pitchFamily="2" charset="2"/>
              </a:rPr>
              <a:t>Pre-CDR</a:t>
            </a:r>
            <a:r>
              <a:rPr lang="en-US" altLang="zh-CN" sz="2000" dirty="0">
                <a:solidFill>
                  <a:srgbClr val="002060"/>
                </a:solidFill>
                <a:sym typeface="Wingdings" panose="05000000000000000000" pitchFamily="2" charset="2"/>
              </a:rPr>
              <a:t> (by end of 2014) </a:t>
            </a:r>
            <a:endParaRPr lang="en-US" altLang="zh-CN" sz="2000" dirty="0" smtClean="0">
              <a:solidFill>
                <a:srgbClr val="002060"/>
              </a:solidFill>
              <a:sym typeface="Wingdings" panose="05000000000000000000" pitchFamily="2" charset="2"/>
            </a:endParaRPr>
          </a:p>
          <a:p>
            <a:pPr marL="742950" lvl="1" indent="-285750">
              <a:spcBef>
                <a:spcPts val="600"/>
              </a:spcBef>
              <a:buFont typeface="Arial" panose="020B0604020202020204" pitchFamily="34" charset="0"/>
              <a:buChar char="•"/>
            </a:pPr>
            <a:r>
              <a:rPr lang="en-US" altLang="zh-CN" sz="2000" dirty="0" smtClean="0">
                <a:solidFill>
                  <a:srgbClr val="002060"/>
                </a:solidFill>
                <a:sym typeface="Wingdings" panose="05000000000000000000" pitchFamily="2" charset="2"/>
              </a:rPr>
              <a:t>main physics topics and motivations; </a:t>
            </a:r>
          </a:p>
          <a:p>
            <a:pPr marL="742950" lvl="1" indent="-285750">
              <a:spcBef>
                <a:spcPts val="600"/>
              </a:spcBef>
              <a:buFont typeface="Arial" panose="020B0604020202020204" pitchFamily="34" charset="0"/>
              <a:buChar char="•"/>
            </a:pPr>
            <a:r>
              <a:rPr lang="en-US" altLang="zh-CN" sz="2000" dirty="0" smtClean="0">
                <a:solidFill>
                  <a:srgbClr val="002060"/>
                </a:solidFill>
                <a:sym typeface="Wingdings" panose="05000000000000000000" pitchFamily="2" charset="2"/>
              </a:rPr>
              <a:t>initial </a:t>
            </a:r>
            <a:r>
              <a:rPr lang="en-US" altLang="zh-CN" sz="2000" dirty="0">
                <a:solidFill>
                  <a:srgbClr val="002060"/>
                </a:solidFill>
                <a:sym typeface="Wingdings" panose="05000000000000000000" pitchFamily="2" charset="2"/>
              </a:rPr>
              <a:t>collider design(s);  </a:t>
            </a:r>
            <a:endParaRPr lang="en-US" altLang="zh-CN" sz="2000" dirty="0" smtClean="0">
              <a:solidFill>
                <a:srgbClr val="002060"/>
              </a:solidFill>
              <a:sym typeface="Wingdings" panose="05000000000000000000" pitchFamily="2" charset="2"/>
            </a:endParaRPr>
          </a:p>
          <a:p>
            <a:pPr marL="742950" lvl="1" indent="-285750">
              <a:spcBef>
                <a:spcPts val="600"/>
              </a:spcBef>
              <a:buFont typeface="Arial" panose="020B0604020202020204" pitchFamily="34" charset="0"/>
              <a:buChar char="•"/>
            </a:pPr>
            <a:r>
              <a:rPr lang="en-US" altLang="zh-CN" sz="2000" dirty="0" smtClean="0">
                <a:solidFill>
                  <a:srgbClr val="002060"/>
                </a:solidFill>
                <a:sym typeface="Wingdings" panose="05000000000000000000" pitchFamily="2" charset="2"/>
              </a:rPr>
              <a:t>detector technologies </a:t>
            </a:r>
            <a:r>
              <a:rPr lang="en-US" altLang="zh-CN" sz="2000" dirty="0">
                <a:solidFill>
                  <a:srgbClr val="002060"/>
                </a:solidFill>
                <a:sym typeface="Wingdings" panose="05000000000000000000" pitchFamily="2" charset="2"/>
              </a:rPr>
              <a:t>and conceptual </a:t>
            </a:r>
            <a:r>
              <a:rPr lang="en-US" altLang="zh-CN" sz="2000" dirty="0" smtClean="0">
                <a:solidFill>
                  <a:srgbClr val="002060"/>
                </a:solidFill>
                <a:sym typeface="Wingdings" panose="05000000000000000000" pitchFamily="2" charset="2"/>
              </a:rPr>
              <a:t>configuration</a:t>
            </a:r>
          </a:p>
          <a:p>
            <a:pPr marL="742950" lvl="1" indent="-285750">
              <a:spcBef>
                <a:spcPts val="600"/>
              </a:spcBef>
              <a:buFont typeface="Arial" panose="020B0604020202020204" pitchFamily="34" charset="0"/>
              <a:buChar char="•"/>
            </a:pPr>
            <a:r>
              <a:rPr lang="en-US" altLang="zh-CN" sz="2000" dirty="0" smtClean="0">
                <a:solidFill>
                  <a:srgbClr val="002060"/>
                </a:solidFill>
                <a:sym typeface="Wingdings" panose="05000000000000000000" pitchFamily="2" charset="2"/>
              </a:rPr>
              <a:t>core physics sensitivity </a:t>
            </a:r>
            <a:r>
              <a:rPr lang="en-US" altLang="zh-CN" sz="2000" dirty="0">
                <a:solidFill>
                  <a:srgbClr val="002060"/>
                </a:solidFill>
                <a:sym typeface="Wingdings" panose="05000000000000000000" pitchFamily="2" charset="2"/>
              </a:rPr>
              <a:t>(initial</a:t>
            </a:r>
            <a:r>
              <a:rPr lang="en-US" altLang="zh-CN" sz="2000" dirty="0" smtClean="0">
                <a:solidFill>
                  <a:srgbClr val="002060"/>
                </a:solidFill>
                <a:sym typeface="Wingdings" panose="05000000000000000000" pitchFamily="2" charset="2"/>
              </a:rPr>
              <a:t>) </a:t>
            </a:r>
          </a:p>
          <a:p>
            <a:pPr marL="742950" lvl="1" indent="-285750">
              <a:spcBef>
                <a:spcPts val="600"/>
              </a:spcBef>
              <a:buFont typeface="Arial" panose="020B0604020202020204" pitchFamily="34" charset="0"/>
              <a:buChar char="•"/>
            </a:pPr>
            <a:r>
              <a:rPr lang="en-US" altLang="zh-CN" sz="2000" dirty="0" smtClean="0">
                <a:solidFill>
                  <a:srgbClr val="002060"/>
                </a:solidFill>
                <a:sym typeface="Wingdings" panose="05000000000000000000" pitchFamily="2" charset="2"/>
              </a:rPr>
              <a:t>site requirement, reality check on civil engineering</a:t>
            </a:r>
          </a:p>
          <a:p>
            <a:pPr marL="742950" lvl="1" indent="-285750">
              <a:spcBef>
                <a:spcPts val="600"/>
              </a:spcBef>
              <a:buFont typeface="Arial" panose="020B0604020202020204" pitchFamily="34" charset="0"/>
              <a:buChar char="•"/>
            </a:pPr>
            <a:r>
              <a:rPr lang="en-US" altLang="zh-CN" sz="2000" dirty="0" smtClean="0">
                <a:solidFill>
                  <a:srgbClr val="002060"/>
                </a:solidFill>
                <a:sym typeface="Wingdings" panose="05000000000000000000" pitchFamily="2" charset="2"/>
              </a:rPr>
              <a:t>crude </a:t>
            </a:r>
            <a:r>
              <a:rPr lang="en-US" altLang="zh-CN" sz="2000" dirty="0">
                <a:solidFill>
                  <a:srgbClr val="002060"/>
                </a:solidFill>
                <a:sym typeface="Wingdings" panose="05000000000000000000" pitchFamily="2" charset="2"/>
              </a:rPr>
              <a:t>cost </a:t>
            </a:r>
            <a:r>
              <a:rPr lang="en-US" altLang="zh-CN" sz="2000" dirty="0" smtClean="0">
                <a:solidFill>
                  <a:srgbClr val="002060"/>
                </a:solidFill>
                <a:sym typeface="Wingdings" panose="05000000000000000000" pitchFamily="2" charset="2"/>
              </a:rPr>
              <a:t>estimates</a:t>
            </a:r>
          </a:p>
          <a:p>
            <a:pPr marL="742950" lvl="1" indent="-285750">
              <a:spcBef>
                <a:spcPts val="600"/>
              </a:spcBef>
              <a:buFont typeface="Arial" panose="020B0604020202020204" pitchFamily="34" charset="0"/>
              <a:buChar char="•"/>
            </a:pPr>
            <a:r>
              <a:rPr lang="en-US" altLang="zh-CN" sz="2000" dirty="0" smtClean="0">
                <a:solidFill>
                  <a:srgbClr val="002060"/>
                </a:solidFill>
                <a:sym typeface="Wingdings" panose="05000000000000000000" pitchFamily="2" charset="2"/>
              </a:rPr>
              <a:t>etc.</a:t>
            </a:r>
            <a:endParaRPr lang="en-US" altLang="zh-CN" dirty="0" smtClean="0">
              <a:solidFill>
                <a:srgbClr val="002060"/>
              </a:solidFill>
              <a:sym typeface="Wingdings" panose="05000000000000000000" pitchFamily="2" charset="2"/>
            </a:endParaRPr>
          </a:p>
          <a:p>
            <a:pPr>
              <a:spcBef>
                <a:spcPts val="1200"/>
              </a:spcBef>
            </a:pPr>
            <a:r>
              <a:rPr lang="en-US" altLang="zh-CN" sz="2000" b="1" dirty="0" smtClean="0">
                <a:solidFill>
                  <a:srgbClr val="7030A0"/>
                </a:solidFill>
                <a:sym typeface="Wingdings" panose="05000000000000000000" pitchFamily="2" charset="2"/>
              </a:rPr>
              <a:t>Established persons </a:t>
            </a:r>
            <a:r>
              <a:rPr lang="en-US" altLang="zh-CN" sz="2000" b="1" dirty="0">
                <a:solidFill>
                  <a:srgbClr val="7030A0"/>
                </a:solidFill>
                <a:sym typeface="Wingdings" panose="05000000000000000000" pitchFamily="2" charset="2"/>
              </a:rPr>
              <a:t>in charge of the Pre-CDR </a:t>
            </a:r>
            <a:r>
              <a:rPr lang="en-US" altLang="zh-CN" sz="2000" b="1" dirty="0" smtClean="0">
                <a:solidFill>
                  <a:srgbClr val="7030A0"/>
                </a:solidFill>
                <a:sym typeface="Wingdings" panose="05000000000000000000" pitchFamily="2" charset="2"/>
              </a:rPr>
              <a:t>writing</a:t>
            </a:r>
            <a:endParaRPr lang="en-US" altLang="zh-CN" sz="2000" b="1" dirty="0">
              <a:solidFill>
                <a:srgbClr val="7030A0"/>
              </a:solidFill>
              <a:sym typeface="Wingdings" panose="05000000000000000000" pitchFamily="2" charset="2"/>
            </a:endParaRPr>
          </a:p>
          <a:p>
            <a:pPr lvl="1">
              <a:spcBef>
                <a:spcPts val="600"/>
              </a:spcBef>
            </a:pPr>
            <a:r>
              <a:rPr lang="en-US" altLang="zh-CN" dirty="0">
                <a:solidFill>
                  <a:srgbClr val="002060"/>
                </a:solidFill>
                <a:sym typeface="Wingdings" panose="05000000000000000000" pitchFamily="2" charset="2"/>
              </a:rPr>
              <a:t>	</a:t>
            </a:r>
            <a:r>
              <a:rPr lang="en-US" altLang="zh-CN" b="1" dirty="0" smtClean="0">
                <a:solidFill>
                  <a:srgbClr val="C00000"/>
                </a:solidFill>
                <a:sym typeface="Wingdings" panose="05000000000000000000" pitchFamily="2" charset="2"/>
              </a:rPr>
              <a:t>Theory</a:t>
            </a:r>
            <a:r>
              <a:rPr lang="en-US" altLang="zh-CN" dirty="0" smtClean="0">
                <a:solidFill>
                  <a:srgbClr val="002060"/>
                </a:solidFill>
                <a:sym typeface="Wingdings" panose="05000000000000000000" pitchFamily="2" charset="2"/>
              </a:rPr>
              <a:t> </a:t>
            </a:r>
            <a:r>
              <a:rPr lang="en-US" altLang="zh-CN" dirty="0">
                <a:solidFill>
                  <a:srgbClr val="002060"/>
                </a:solidFill>
                <a:sym typeface="Wingdings" panose="05000000000000000000" pitchFamily="2" charset="2"/>
              </a:rPr>
              <a:t>–  Hong-</a:t>
            </a:r>
            <a:r>
              <a:rPr lang="en-US" altLang="zh-CN" dirty="0" err="1">
                <a:solidFill>
                  <a:srgbClr val="002060"/>
                </a:solidFill>
                <a:sym typeface="Wingdings" panose="05000000000000000000" pitchFamily="2" charset="2"/>
              </a:rPr>
              <a:t>jian</a:t>
            </a:r>
            <a:r>
              <a:rPr lang="en-US" altLang="zh-CN" dirty="0">
                <a:solidFill>
                  <a:srgbClr val="002060"/>
                </a:solidFill>
                <a:sym typeface="Wingdings" panose="05000000000000000000" pitchFamily="2" charset="2"/>
              </a:rPr>
              <a:t> </a:t>
            </a:r>
            <a:r>
              <a:rPr lang="en-US" altLang="zh-CN" dirty="0" smtClean="0">
                <a:solidFill>
                  <a:srgbClr val="002060"/>
                </a:solidFill>
                <a:sym typeface="Wingdings" panose="05000000000000000000" pitchFamily="2" charset="2"/>
              </a:rPr>
              <a:t>He</a:t>
            </a:r>
            <a:r>
              <a:rPr lang="zh-CN" altLang="en-US" dirty="0" smtClean="0">
                <a:solidFill>
                  <a:srgbClr val="002060"/>
                </a:solidFill>
                <a:sym typeface="Wingdings" panose="05000000000000000000" pitchFamily="2" charset="2"/>
              </a:rPr>
              <a:t>（</a:t>
            </a:r>
            <a:r>
              <a:rPr lang="en-US" altLang="zh-CN" dirty="0" smtClean="0">
                <a:solidFill>
                  <a:srgbClr val="002060"/>
                </a:solidFill>
                <a:sym typeface="Wingdings" panose="05000000000000000000" pitchFamily="2" charset="2"/>
              </a:rPr>
              <a:t>Tsinghua</a:t>
            </a:r>
            <a:r>
              <a:rPr lang="zh-CN" altLang="en-US" dirty="0" smtClean="0">
                <a:solidFill>
                  <a:srgbClr val="002060"/>
                </a:solidFill>
                <a:sym typeface="Wingdings" panose="05000000000000000000" pitchFamily="2" charset="2"/>
              </a:rPr>
              <a:t>）</a:t>
            </a:r>
            <a:r>
              <a:rPr lang="en-US" altLang="zh-CN" dirty="0" smtClean="0">
                <a:solidFill>
                  <a:srgbClr val="002060"/>
                </a:solidFill>
                <a:sym typeface="Wingdings" panose="05000000000000000000" pitchFamily="2" charset="2"/>
              </a:rPr>
              <a:t>, </a:t>
            </a:r>
            <a:r>
              <a:rPr lang="en-US" altLang="zh-CN" dirty="0" err="1">
                <a:solidFill>
                  <a:srgbClr val="002060"/>
                </a:solidFill>
                <a:sym typeface="Wingdings" panose="05000000000000000000" pitchFamily="2" charset="2"/>
              </a:rPr>
              <a:t>Shouhua</a:t>
            </a:r>
            <a:r>
              <a:rPr lang="en-US" altLang="zh-CN" dirty="0">
                <a:solidFill>
                  <a:srgbClr val="002060"/>
                </a:solidFill>
                <a:sym typeface="Wingdings" panose="05000000000000000000" pitchFamily="2" charset="2"/>
              </a:rPr>
              <a:t> </a:t>
            </a:r>
            <a:r>
              <a:rPr lang="en-US" altLang="zh-CN" dirty="0" smtClean="0">
                <a:solidFill>
                  <a:srgbClr val="002060"/>
                </a:solidFill>
                <a:sym typeface="Wingdings" panose="05000000000000000000" pitchFamily="2" charset="2"/>
              </a:rPr>
              <a:t>ZHU</a:t>
            </a:r>
            <a:r>
              <a:rPr lang="zh-CN" altLang="en-US" dirty="0" smtClean="0">
                <a:solidFill>
                  <a:srgbClr val="002060"/>
                </a:solidFill>
                <a:sym typeface="Wingdings" panose="05000000000000000000" pitchFamily="2" charset="2"/>
              </a:rPr>
              <a:t>（</a:t>
            </a:r>
            <a:r>
              <a:rPr lang="en-US" altLang="zh-CN" dirty="0" smtClean="0">
                <a:solidFill>
                  <a:srgbClr val="002060"/>
                </a:solidFill>
                <a:sym typeface="Wingdings" panose="05000000000000000000" pitchFamily="2" charset="2"/>
              </a:rPr>
              <a:t>PKU</a:t>
            </a:r>
            <a:r>
              <a:rPr lang="zh-CN" altLang="en-US" dirty="0" smtClean="0">
                <a:solidFill>
                  <a:srgbClr val="002060"/>
                </a:solidFill>
                <a:sym typeface="Wingdings" panose="05000000000000000000" pitchFamily="2" charset="2"/>
              </a:rPr>
              <a:t>）</a:t>
            </a:r>
            <a:r>
              <a:rPr lang="en-US" altLang="zh-CN" dirty="0" smtClean="0">
                <a:solidFill>
                  <a:srgbClr val="002060"/>
                </a:solidFill>
                <a:sym typeface="Wingdings" panose="05000000000000000000" pitchFamily="2" charset="2"/>
              </a:rPr>
              <a:t> </a:t>
            </a:r>
            <a:r>
              <a:rPr lang="en-US" altLang="zh-CN" dirty="0">
                <a:solidFill>
                  <a:srgbClr val="002060"/>
                </a:solidFill>
                <a:sym typeface="Wingdings" panose="05000000000000000000" pitchFamily="2" charset="2"/>
              </a:rPr>
              <a:t>and </a:t>
            </a:r>
            <a:endParaRPr lang="en-US" altLang="zh-CN" dirty="0" smtClean="0">
              <a:solidFill>
                <a:srgbClr val="002060"/>
              </a:solidFill>
              <a:sym typeface="Wingdings" panose="05000000000000000000" pitchFamily="2" charset="2"/>
            </a:endParaRPr>
          </a:p>
          <a:p>
            <a:pPr lvl="1">
              <a:spcBef>
                <a:spcPts val="600"/>
              </a:spcBef>
            </a:pPr>
            <a:r>
              <a:rPr lang="en-US" altLang="zh-CN" dirty="0">
                <a:solidFill>
                  <a:srgbClr val="002060"/>
                </a:solidFill>
                <a:sym typeface="Wingdings" panose="05000000000000000000" pitchFamily="2" charset="2"/>
              </a:rPr>
              <a:t>	</a:t>
            </a:r>
            <a:r>
              <a:rPr lang="en-US" altLang="zh-CN" dirty="0" smtClean="0">
                <a:solidFill>
                  <a:srgbClr val="002060"/>
                </a:solidFill>
                <a:sym typeface="Wingdings" panose="05000000000000000000" pitchFamily="2" charset="2"/>
              </a:rPr>
              <a:t>	</a:t>
            </a:r>
            <a:r>
              <a:rPr lang="en-US" altLang="zh-CN" dirty="0" err="1" smtClean="0">
                <a:solidFill>
                  <a:srgbClr val="002060"/>
                </a:solidFill>
                <a:sym typeface="Wingdings" panose="05000000000000000000" pitchFamily="2" charset="2"/>
              </a:rPr>
              <a:t>Nima</a:t>
            </a:r>
            <a:r>
              <a:rPr lang="en-US" altLang="zh-CN" dirty="0" smtClean="0">
                <a:solidFill>
                  <a:srgbClr val="002060"/>
                </a:solidFill>
                <a:sym typeface="Wingdings" panose="05000000000000000000" pitchFamily="2" charset="2"/>
              </a:rPr>
              <a:t> </a:t>
            </a:r>
            <a:r>
              <a:rPr lang="en-US" altLang="zh-CN" dirty="0" err="1">
                <a:solidFill>
                  <a:srgbClr val="002060"/>
                </a:solidFill>
                <a:sym typeface="Wingdings" panose="05000000000000000000" pitchFamily="2" charset="2"/>
              </a:rPr>
              <a:t>Arkani-Hamed</a:t>
            </a:r>
            <a:r>
              <a:rPr lang="en-US" altLang="zh-CN" dirty="0">
                <a:solidFill>
                  <a:srgbClr val="002060"/>
                </a:solidFill>
                <a:sym typeface="Wingdings" panose="05000000000000000000" pitchFamily="2" charset="2"/>
              </a:rPr>
              <a:t> </a:t>
            </a:r>
            <a:r>
              <a:rPr lang="zh-CN" altLang="en-US" dirty="0" smtClean="0">
                <a:solidFill>
                  <a:srgbClr val="002060"/>
                </a:solidFill>
                <a:sym typeface="Wingdings" panose="05000000000000000000" pitchFamily="2" charset="2"/>
              </a:rPr>
              <a:t>（</a:t>
            </a:r>
            <a:r>
              <a:rPr lang="en-US" altLang="zh-CN" dirty="0" smtClean="0">
                <a:solidFill>
                  <a:srgbClr val="002060"/>
                </a:solidFill>
                <a:sym typeface="Wingdings" panose="05000000000000000000" pitchFamily="2" charset="2"/>
              </a:rPr>
              <a:t>Princeton</a:t>
            </a:r>
            <a:r>
              <a:rPr lang="zh-CN" altLang="en-US" dirty="0" smtClean="0">
                <a:solidFill>
                  <a:srgbClr val="002060"/>
                </a:solidFill>
                <a:sym typeface="Wingdings" panose="05000000000000000000" pitchFamily="2" charset="2"/>
              </a:rPr>
              <a:t>）</a:t>
            </a:r>
            <a:endParaRPr lang="en-US" altLang="zh-CN" dirty="0">
              <a:solidFill>
                <a:srgbClr val="002060"/>
              </a:solidFill>
              <a:sym typeface="Wingdings" panose="05000000000000000000" pitchFamily="2" charset="2"/>
            </a:endParaRPr>
          </a:p>
          <a:p>
            <a:pPr lvl="1">
              <a:spcBef>
                <a:spcPts val="600"/>
              </a:spcBef>
            </a:pPr>
            <a:r>
              <a:rPr lang="en-US" altLang="zh-CN" dirty="0">
                <a:solidFill>
                  <a:srgbClr val="002060"/>
                </a:solidFill>
                <a:sym typeface="Wingdings" panose="05000000000000000000" pitchFamily="2" charset="2"/>
              </a:rPr>
              <a:t>         </a:t>
            </a:r>
            <a:r>
              <a:rPr lang="en-US" altLang="zh-CN" b="1" dirty="0" smtClean="0">
                <a:solidFill>
                  <a:srgbClr val="C00000"/>
                </a:solidFill>
                <a:sym typeface="Wingdings" panose="05000000000000000000" pitchFamily="2" charset="2"/>
              </a:rPr>
              <a:t>Accelerator </a:t>
            </a:r>
            <a:r>
              <a:rPr lang="en-US" altLang="zh-CN" dirty="0">
                <a:solidFill>
                  <a:srgbClr val="002060"/>
                </a:solidFill>
                <a:sym typeface="Wingdings" panose="05000000000000000000" pitchFamily="2" charset="2"/>
              </a:rPr>
              <a:t>– Weiren </a:t>
            </a:r>
            <a:r>
              <a:rPr lang="en-US" altLang="zh-CN" dirty="0" smtClean="0">
                <a:solidFill>
                  <a:srgbClr val="002060"/>
                </a:solidFill>
                <a:sym typeface="Wingdings" panose="05000000000000000000" pitchFamily="2" charset="2"/>
              </a:rPr>
              <a:t>Chou</a:t>
            </a:r>
            <a:r>
              <a:rPr lang="zh-CN" altLang="en-US" dirty="0" smtClean="0">
                <a:solidFill>
                  <a:srgbClr val="002060"/>
                </a:solidFill>
                <a:sym typeface="Wingdings" panose="05000000000000000000" pitchFamily="2" charset="2"/>
              </a:rPr>
              <a:t>（</a:t>
            </a:r>
            <a:r>
              <a:rPr lang="en-US" altLang="zh-CN" dirty="0" smtClean="0">
                <a:solidFill>
                  <a:srgbClr val="002060"/>
                </a:solidFill>
                <a:sym typeface="Wingdings" panose="05000000000000000000" pitchFamily="2" charset="2"/>
              </a:rPr>
              <a:t>Fermi Lab</a:t>
            </a:r>
            <a:r>
              <a:rPr lang="zh-CN" altLang="en-US" dirty="0" smtClean="0">
                <a:solidFill>
                  <a:srgbClr val="002060"/>
                </a:solidFill>
                <a:sym typeface="Wingdings" panose="05000000000000000000" pitchFamily="2" charset="2"/>
              </a:rPr>
              <a:t>）</a:t>
            </a:r>
            <a:endParaRPr lang="en-US" altLang="zh-CN" dirty="0">
              <a:solidFill>
                <a:srgbClr val="002060"/>
              </a:solidFill>
              <a:sym typeface="Wingdings" panose="05000000000000000000" pitchFamily="2" charset="2"/>
            </a:endParaRPr>
          </a:p>
          <a:p>
            <a:pPr lvl="1">
              <a:spcBef>
                <a:spcPts val="600"/>
              </a:spcBef>
            </a:pPr>
            <a:r>
              <a:rPr lang="en-US" altLang="zh-CN" dirty="0">
                <a:solidFill>
                  <a:srgbClr val="002060"/>
                </a:solidFill>
                <a:sym typeface="Wingdings" panose="05000000000000000000" pitchFamily="2" charset="2"/>
              </a:rPr>
              <a:t>         </a:t>
            </a:r>
            <a:r>
              <a:rPr lang="en-US" altLang="zh-CN" b="1" dirty="0" smtClean="0">
                <a:solidFill>
                  <a:srgbClr val="C00000"/>
                </a:solidFill>
                <a:sym typeface="Wingdings" panose="05000000000000000000" pitchFamily="2" charset="2"/>
              </a:rPr>
              <a:t>Detector </a:t>
            </a:r>
            <a:r>
              <a:rPr lang="en-US" altLang="zh-CN" b="1" dirty="0">
                <a:solidFill>
                  <a:srgbClr val="C00000"/>
                </a:solidFill>
                <a:sym typeface="Wingdings" panose="05000000000000000000" pitchFamily="2" charset="2"/>
              </a:rPr>
              <a:t>&amp; Simulation </a:t>
            </a:r>
            <a:r>
              <a:rPr lang="en-US" altLang="zh-CN" dirty="0">
                <a:solidFill>
                  <a:srgbClr val="002060"/>
                </a:solidFill>
                <a:sym typeface="Wingdings" panose="05000000000000000000" pitchFamily="2" charset="2"/>
              </a:rPr>
              <a:t>–  Yuanning </a:t>
            </a:r>
            <a:r>
              <a:rPr lang="en-US" altLang="zh-CN" dirty="0" smtClean="0">
                <a:solidFill>
                  <a:srgbClr val="002060"/>
                </a:solidFill>
                <a:sym typeface="Wingdings" panose="05000000000000000000" pitchFamily="2" charset="2"/>
              </a:rPr>
              <a:t>GAO</a:t>
            </a:r>
            <a:r>
              <a:rPr lang="zh-CN" altLang="en-US" dirty="0" smtClean="0">
                <a:solidFill>
                  <a:srgbClr val="002060"/>
                </a:solidFill>
                <a:sym typeface="Wingdings" panose="05000000000000000000" pitchFamily="2" charset="2"/>
              </a:rPr>
              <a:t>（</a:t>
            </a:r>
            <a:r>
              <a:rPr lang="en-US" altLang="zh-CN" dirty="0" smtClean="0">
                <a:solidFill>
                  <a:srgbClr val="002060"/>
                </a:solidFill>
                <a:sym typeface="Wingdings" panose="05000000000000000000" pitchFamily="2" charset="2"/>
              </a:rPr>
              <a:t>Tsinghua</a:t>
            </a:r>
            <a:r>
              <a:rPr lang="zh-CN" altLang="en-US" dirty="0" smtClean="0">
                <a:solidFill>
                  <a:srgbClr val="002060"/>
                </a:solidFill>
                <a:sym typeface="Wingdings" panose="05000000000000000000" pitchFamily="2" charset="2"/>
              </a:rPr>
              <a:t>）</a:t>
            </a:r>
            <a:endParaRPr lang="en-US" altLang="zh-CN" dirty="0" smtClean="0">
              <a:solidFill>
                <a:srgbClr val="002060"/>
              </a:solidFill>
              <a:sym typeface="Wingdings" panose="05000000000000000000" pitchFamily="2" charset="2"/>
            </a:endParaRPr>
          </a:p>
          <a:p>
            <a:pPr lvl="1">
              <a:spcBef>
                <a:spcPts val="600"/>
              </a:spcBef>
            </a:pPr>
            <a:r>
              <a:rPr lang="en-US" altLang="zh-CN" dirty="0">
                <a:solidFill>
                  <a:srgbClr val="002060"/>
                </a:solidFill>
                <a:sym typeface="Wingdings" panose="05000000000000000000" pitchFamily="2" charset="2"/>
              </a:rPr>
              <a:t> </a:t>
            </a:r>
            <a:r>
              <a:rPr lang="en-US" altLang="zh-CN" dirty="0" smtClean="0">
                <a:solidFill>
                  <a:srgbClr val="002060"/>
                </a:solidFill>
                <a:sym typeface="Wingdings" panose="05000000000000000000" pitchFamily="2" charset="2"/>
              </a:rPr>
              <a:t>        </a:t>
            </a:r>
            <a:r>
              <a:rPr lang="en-US" altLang="zh-CN" b="1" dirty="0" smtClean="0">
                <a:solidFill>
                  <a:srgbClr val="C00000"/>
                </a:solidFill>
                <a:sym typeface="Wingdings" panose="05000000000000000000" pitchFamily="2" charset="2"/>
              </a:rPr>
              <a:t>Civil Engineering </a:t>
            </a:r>
            <a:r>
              <a:rPr lang="en-US" altLang="zh-CN" b="1" dirty="0">
                <a:solidFill>
                  <a:srgbClr val="C00000"/>
                </a:solidFill>
                <a:sym typeface="Wingdings" panose="05000000000000000000" pitchFamily="2" charset="2"/>
              </a:rPr>
              <a:t>&amp; </a:t>
            </a:r>
            <a:r>
              <a:rPr lang="en-US" altLang="zh-CN" b="1" dirty="0" smtClean="0">
                <a:solidFill>
                  <a:srgbClr val="C00000"/>
                </a:solidFill>
                <a:sym typeface="Wingdings" panose="05000000000000000000" pitchFamily="2" charset="2"/>
              </a:rPr>
              <a:t>Support </a:t>
            </a:r>
            <a:r>
              <a:rPr lang="en-US" altLang="zh-CN" dirty="0" smtClean="0">
                <a:solidFill>
                  <a:srgbClr val="002060"/>
                </a:solidFill>
                <a:sym typeface="Wingdings" panose="05000000000000000000" pitchFamily="2" charset="2"/>
              </a:rPr>
              <a:t>– Zhao </a:t>
            </a:r>
            <a:r>
              <a:rPr lang="en-US" altLang="zh-CN" dirty="0" err="1" smtClean="0">
                <a:solidFill>
                  <a:srgbClr val="002060"/>
                </a:solidFill>
                <a:sym typeface="Wingdings" panose="05000000000000000000" pitchFamily="2" charset="2"/>
              </a:rPr>
              <a:t>Jingwei</a:t>
            </a:r>
            <a:r>
              <a:rPr lang="en-US" altLang="zh-CN" dirty="0" smtClean="0">
                <a:solidFill>
                  <a:srgbClr val="002060"/>
                </a:solidFill>
                <a:sym typeface="Wingdings" panose="05000000000000000000" pitchFamily="2" charset="2"/>
              </a:rPr>
              <a:t> (IHEP)</a:t>
            </a:r>
            <a:endParaRPr lang="en-US" altLang="zh-CN" dirty="0">
              <a:solidFill>
                <a:srgbClr val="002060"/>
              </a:solidFill>
              <a:sym typeface="Wingdings" panose="05000000000000000000" pitchFamily="2" charset="2"/>
            </a:endParaRPr>
          </a:p>
        </p:txBody>
      </p:sp>
    </p:spTree>
    <p:extLst>
      <p:ext uri="{BB962C8B-B14F-4D97-AF65-F5344CB8AC3E}">
        <p14:creationId xmlns:p14="http://schemas.microsoft.com/office/powerpoint/2010/main" val="9134812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33600" y="2667000"/>
            <a:ext cx="4605748" cy="584775"/>
          </a:xfrm>
          <a:prstGeom prst="rect">
            <a:avLst/>
          </a:prstGeom>
        </p:spPr>
        <p:txBody>
          <a:bodyPr wrap="none">
            <a:spAutoFit/>
          </a:bodyPr>
          <a:lstStyle/>
          <a:p>
            <a:r>
              <a:rPr lang="en-US" altLang="zh-CN" sz="3200" b="1" dirty="0" smtClean="0">
                <a:solidFill>
                  <a:srgbClr val="0000FF"/>
                </a:solidFill>
                <a:latin typeface="Times New Roman" pitchFamily="18" charset="0"/>
                <a:cs typeface="Times New Roman" pitchFamily="18" charset="0"/>
              </a:rPr>
              <a:t>PRE-CDR </a:t>
            </a:r>
            <a:r>
              <a:rPr lang="zh-CN" altLang="en-US" sz="3200" b="1" dirty="0" smtClean="0">
                <a:solidFill>
                  <a:srgbClr val="0000FF"/>
                </a:solidFill>
                <a:latin typeface="Times New Roman" pitchFamily="18" charset="0"/>
                <a:cs typeface="Times New Roman" pitchFamily="18" charset="0"/>
              </a:rPr>
              <a:t>初步概念设计</a:t>
            </a:r>
            <a:endParaRPr lang="en-US" sz="3200" b="1" dirty="0">
              <a:solidFill>
                <a:srgbClr val="0000FF"/>
              </a:solidFill>
              <a:latin typeface="Times New Roman" pitchFamily="18" charset="0"/>
              <a:cs typeface="Times New Roman" pitchFamily="18" charset="0"/>
            </a:endParaRPr>
          </a:p>
        </p:txBody>
      </p:sp>
      <p:sp>
        <p:nvSpPr>
          <p:cNvPr id="2" name="TextBox 1"/>
          <p:cNvSpPr txBox="1"/>
          <p:nvPr/>
        </p:nvSpPr>
        <p:spPr>
          <a:xfrm>
            <a:off x="3429000" y="3657600"/>
            <a:ext cx="1857111" cy="707886"/>
          </a:xfrm>
          <a:prstGeom prst="rect">
            <a:avLst/>
          </a:prstGeom>
          <a:noFill/>
        </p:spPr>
        <p:txBody>
          <a:bodyPr wrap="none" rtlCol="0">
            <a:spAutoFit/>
          </a:bodyPr>
          <a:lstStyle/>
          <a:p>
            <a:r>
              <a:rPr lang="en-US" altLang="zh-CN" sz="4000" dirty="0" smtClean="0">
                <a:solidFill>
                  <a:srgbClr val="C00000"/>
                </a:solidFill>
              </a:rPr>
              <a:t>THEORY</a:t>
            </a:r>
            <a:endParaRPr lang="zh-CN" altLang="en-US" sz="4000" dirty="0">
              <a:solidFill>
                <a:srgbClr val="C00000"/>
              </a:solidFill>
            </a:endParaRPr>
          </a:p>
        </p:txBody>
      </p:sp>
    </p:spTree>
    <p:extLst>
      <p:ext uri="{BB962C8B-B14F-4D97-AF65-F5344CB8AC3E}">
        <p14:creationId xmlns:p14="http://schemas.microsoft.com/office/powerpoint/2010/main" val="22833266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3200" b="1" dirty="0" smtClean="0"/>
              <a:t>   Center for Future High Energy Physics</a:t>
            </a:r>
            <a:endParaRPr lang="zh-CN" altLang="en-US" sz="2000" b="1" dirty="0"/>
          </a:p>
        </p:txBody>
      </p:sp>
      <p:sp>
        <p:nvSpPr>
          <p:cNvPr id="3" name="内容占位符 2"/>
          <p:cNvSpPr>
            <a:spLocks noGrp="1"/>
          </p:cNvSpPr>
          <p:nvPr>
            <p:ph idx="1"/>
          </p:nvPr>
        </p:nvSpPr>
        <p:spPr>
          <a:xfrm>
            <a:off x="107504" y="836712"/>
            <a:ext cx="9036496" cy="6021288"/>
          </a:xfrm>
        </p:spPr>
        <p:txBody>
          <a:bodyPr/>
          <a:lstStyle/>
          <a:p>
            <a:pPr>
              <a:spcBef>
                <a:spcPts val="0"/>
              </a:spcBef>
            </a:pPr>
            <a:r>
              <a:rPr lang="en-US" altLang="zh-CN" sz="2400" dirty="0" smtClean="0">
                <a:solidFill>
                  <a:srgbClr val="002060"/>
                </a:solidFill>
                <a:latin typeface="Times New Roman" panose="02020603050405020304" pitchFamily="18" charset="0"/>
                <a:cs typeface="Times New Roman" panose="02020603050405020304" pitchFamily="18" charset="0"/>
              </a:rPr>
              <a:t>Aiming at “world class particle physics”</a:t>
            </a:r>
          </a:p>
          <a:p>
            <a:pPr>
              <a:spcBef>
                <a:spcPts val="0"/>
              </a:spcBef>
            </a:pPr>
            <a:r>
              <a:rPr lang="en-US" altLang="zh-CN" sz="2400" dirty="0" smtClean="0">
                <a:solidFill>
                  <a:srgbClr val="7030A0"/>
                </a:solidFill>
                <a:latin typeface="Times New Roman" panose="02020603050405020304" pitchFamily="18" charset="0"/>
                <a:cs typeface="Times New Roman" panose="02020603050405020304" pitchFamily="18" charset="0"/>
              </a:rPr>
              <a:t>“CFHEP” </a:t>
            </a:r>
            <a:r>
              <a:rPr lang="en-US" altLang="zh-CN" sz="2400" dirty="0" smtClean="0">
                <a:solidFill>
                  <a:srgbClr val="002060"/>
                </a:solidFill>
                <a:latin typeface="Times New Roman" panose="02020603050405020304" pitchFamily="18" charset="0"/>
                <a:cs typeface="Times New Roman" panose="02020603050405020304" pitchFamily="18" charset="0"/>
                <a:sym typeface="Wingdings" panose="05000000000000000000" pitchFamily="2" charset="2"/>
              </a:rPr>
              <a:t>is established at  IHEP </a:t>
            </a:r>
          </a:p>
          <a:p>
            <a:pPr lvl="1">
              <a:spcBef>
                <a:spcPts val="0"/>
              </a:spcBef>
            </a:pPr>
            <a:r>
              <a:rPr lang="en-US" altLang="zh-CN" sz="20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Prof. Nima Arkani-Hamed is now the director</a:t>
            </a:r>
          </a:p>
          <a:p>
            <a:pPr lvl="1">
              <a:spcBef>
                <a:spcPts val="0"/>
              </a:spcBef>
            </a:pPr>
            <a:r>
              <a:rPr lang="en-US" altLang="zh-CN" sz="20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Many theorists (coordinated by Nima and Tao Han) and accelerator physicists(coordinated by Weiren Chou) from all the world have signed to work here from weeks to months. </a:t>
            </a:r>
          </a:p>
          <a:p>
            <a:pPr lvl="1">
              <a:spcBef>
                <a:spcPts val="0"/>
              </a:spcBef>
            </a:pPr>
            <a:r>
              <a:rPr lang="en-US" altLang="zh-CN" sz="20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Current work:</a:t>
            </a:r>
          </a:p>
          <a:p>
            <a:pPr lvl="2">
              <a:spcBef>
                <a:spcPts val="0"/>
              </a:spcBef>
            </a:pPr>
            <a:r>
              <a:rPr lang="en-US" altLang="zh-CN" sz="18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Workshops, seminars, public lectures, working sessions, …</a:t>
            </a:r>
          </a:p>
          <a:p>
            <a:pPr lvl="2">
              <a:spcBef>
                <a:spcPts val="0"/>
              </a:spcBef>
            </a:pPr>
            <a:r>
              <a:rPr lang="en-US" altLang="zh-CN" sz="18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Pre-CDR</a:t>
            </a:r>
          </a:p>
          <a:p>
            <a:pPr lvl="1">
              <a:spcBef>
                <a:spcPts val="0"/>
              </a:spcBef>
            </a:pPr>
            <a:r>
              <a:rPr lang="en-US" altLang="zh-CN" sz="20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Future works (with the expansion of CFHEP to include Exp. &amp; more Acc.)</a:t>
            </a:r>
          </a:p>
          <a:p>
            <a:pPr lvl="2">
              <a:spcBef>
                <a:spcPts val="0"/>
              </a:spcBef>
            </a:pPr>
            <a:r>
              <a:rPr lang="en-US" altLang="zh-CN" sz="18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CDR &amp; TDR</a:t>
            </a:r>
          </a:p>
          <a:p>
            <a:pPr lvl="2">
              <a:spcBef>
                <a:spcPts val="0"/>
              </a:spcBef>
            </a:pPr>
            <a:r>
              <a:rPr lang="en-US" altLang="zh-CN" sz="18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Engineer design and construction</a:t>
            </a:r>
          </a:p>
          <a:p>
            <a:pPr lvl="1">
              <a:spcBef>
                <a:spcPts val="0"/>
              </a:spcBef>
            </a:pPr>
            <a:r>
              <a:rPr lang="en-US" altLang="zh-CN" sz="20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A seed for an international lab  </a:t>
            </a:r>
          </a:p>
          <a:p>
            <a:pPr marL="457200" lvl="1" indent="0">
              <a:spcBef>
                <a:spcPts val="0"/>
              </a:spcBef>
              <a:buNone/>
            </a:pPr>
            <a:r>
              <a:rPr lang="en-US" altLang="zh-CN" sz="20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For the world’s HEP community</a:t>
            </a:r>
            <a:endParaRPr lang="en-US" altLang="zh-CN" sz="2400" dirty="0">
              <a:solidFill>
                <a:srgbClr val="002060"/>
              </a:solidFill>
              <a:latin typeface="Times New Roman" panose="02020603050405020304" pitchFamily="18" charset="0"/>
              <a:cs typeface="Times New Roman" panose="02020603050405020304" pitchFamily="18" charset="0"/>
              <a:sym typeface="Wingdings" panose="05000000000000000000" pitchFamily="2" charset="2"/>
            </a:endParaRPr>
          </a:p>
          <a:p>
            <a:pPr marL="457200" lvl="1" indent="0">
              <a:spcBef>
                <a:spcPts val="0"/>
              </a:spcBef>
              <a:buNone/>
            </a:pPr>
            <a:endParaRPr lang="en-US" altLang="zh-CN" sz="2000" dirty="0" smtClean="0">
              <a:solidFill>
                <a:schemeClr val="tx1"/>
              </a:solidFill>
              <a:latin typeface="Times New Roman" panose="02020603050405020304" pitchFamily="18" charset="0"/>
              <a:cs typeface="Times New Roman" panose="02020603050405020304" pitchFamily="18" charset="0"/>
              <a:sym typeface="Wingdings" panose="05000000000000000000" pitchFamily="2" charset="2"/>
            </a:endParaRPr>
          </a:p>
        </p:txBody>
      </p:sp>
      <p:pic>
        <p:nvPicPr>
          <p:cNvPr id="1026" name="Picture 2" descr="http://www.ihep.cas.cn/xwdt/gnxw/2013/201312/W020131219512661520586.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5400" y="4267200"/>
            <a:ext cx="3491880" cy="23325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81000" y="5572125"/>
            <a:ext cx="4200189" cy="707886"/>
          </a:xfrm>
          <a:prstGeom prst="rect">
            <a:avLst/>
          </a:prstGeom>
          <a:noFill/>
        </p:spPr>
        <p:txBody>
          <a:bodyPr wrap="none" rtlCol="0">
            <a:spAutoFit/>
          </a:bodyPr>
          <a:lstStyle/>
          <a:p>
            <a:r>
              <a:rPr lang="en-US" altLang="zh-CN" sz="2000" b="1" dirty="0" smtClean="0">
                <a:solidFill>
                  <a:srgbClr val="FF0000"/>
                </a:solidFill>
              </a:rPr>
              <a:t>First Charge: </a:t>
            </a:r>
          </a:p>
          <a:p>
            <a:r>
              <a:rPr lang="en-US" altLang="zh-CN" sz="2000" b="1" dirty="0" smtClean="0">
                <a:solidFill>
                  <a:srgbClr val="FF0000"/>
                </a:solidFill>
              </a:rPr>
              <a:t>       </a:t>
            </a:r>
            <a:r>
              <a:rPr lang="en-US" altLang="zh-CN" sz="2000" b="1" dirty="0" smtClean="0">
                <a:solidFill>
                  <a:srgbClr val="0000FF"/>
                </a:solidFill>
              </a:rPr>
              <a:t>Physics Cases for PRE-CDR </a:t>
            </a:r>
            <a:endParaRPr lang="zh-CN" altLang="en-US" sz="2000" b="1" dirty="0">
              <a:solidFill>
                <a:srgbClr val="0000FF"/>
              </a:solidFill>
            </a:endParaRPr>
          </a:p>
        </p:txBody>
      </p:sp>
    </p:spTree>
    <p:extLst>
      <p:ext uri="{BB962C8B-B14F-4D97-AF65-F5344CB8AC3E}">
        <p14:creationId xmlns:p14="http://schemas.microsoft.com/office/powerpoint/2010/main" val="11309211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525"/>
            <a:ext cx="1243557" cy="10612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 y="988596"/>
            <a:ext cx="3819683" cy="25498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1"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2400" y="3528912"/>
            <a:ext cx="3819683" cy="25498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内容占位符 5" descr="DSC_3141.JPG"/>
          <p:cNvPicPr>
            <a:picLocks noGrp="1" noChangeAspect="1"/>
          </p:cNvPicPr>
          <p:nvPr>
            <p:ph idx="1"/>
          </p:nvPr>
        </p:nvPicPr>
        <p:blipFill>
          <a:blip r:embed="rId5" cstate="print">
            <a:extLst>
              <a:ext uri="{28A0092B-C50C-407E-A947-70E740481C1C}">
                <a14:useLocalDpi xmlns:a14="http://schemas.microsoft.com/office/drawing/2010/main" val="0"/>
              </a:ext>
            </a:extLst>
          </a:blip>
          <a:srcRect t="7473" b="7473"/>
          <a:stretch>
            <a:fillRect/>
          </a:stretch>
        </p:blipFill>
        <p:spPr>
          <a:xfrm>
            <a:off x="4114800" y="4321195"/>
            <a:ext cx="4085878" cy="2312432"/>
          </a:xfrm>
        </p:spPr>
      </p:pic>
      <p:sp>
        <p:nvSpPr>
          <p:cNvPr id="2" name="文本框 1"/>
          <p:cNvSpPr txBox="1"/>
          <p:nvPr/>
        </p:nvSpPr>
        <p:spPr>
          <a:xfrm>
            <a:off x="4114800" y="914400"/>
            <a:ext cx="4536504" cy="341632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sz="1600" b="1" dirty="0">
                <a:solidFill>
                  <a:srgbClr val="002060"/>
                </a:solidFill>
              </a:rPr>
              <a:t>高能物理前沿研究中心协助清华大学召开了“希格斯粒子之后，基础物理学向何处去”的论坛，</a:t>
            </a:r>
            <a:r>
              <a:rPr kumimoji="1" lang="en-US" altLang="zh-CN" sz="1600" b="1" dirty="0">
                <a:solidFill>
                  <a:srgbClr val="002060"/>
                </a:solidFill>
              </a:rPr>
              <a:t>600</a:t>
            </a:r>
            <a:r>
              <a:rPr kumimoji="1" lang="zh-CN" altLang="en-US" sz="1600" b="1" dirty="0">
                <a:solidFill>
                  <a:srgbClr val="002060"/>
                </a:solidFill>
              </a:rPr>
              <a:t>多人参加。</a:t>
            </a:r>
          </a:p>
          <a:p>
            <a:pPr marL="285750" indent="-285750">
              <a:lnSpc>
                <a:spcPct val="150000"/>
              </a:lnSpc>
              <a:buFont typeface="Arial" panose="020B0604020202020204" pitchFamily="34" charset="0"/>
              <a:buChar char="•"/>
            </a:pPr>
            <a:r>
              <a:rPr kumimoji="1" lang="zh-CN" altLang="en-US" sz="1600" b="1" dirty="0">
                <a:solidFill>
                  <a:srgbClr val="002060"/>
                </a:solidFill>
              </a:rPr>
              <a:t>到目前为止的两个月的时间内，已经有</a:t>
            </a:r>
            <a:r>
              <a:rPr kumimoji="1" lang="en-US" altLang="zh-CN" sz="1600" b="1" dirty="0">
                <a:solidFill>
                  <a:srgbClr val="002060"/>
                </a:solidFill>
              </a:rPr>
              <a:t>29</a:t>
            </a:r>
            <a:r>
              <a:rPr kumimoji="1" lang="zh-CN" altLang="en-US" sz="1600" b="1" dirty="0">
                <a:solidFill>
                  <a:srgbClr val="002060"/>
                </a:solidFill>
              </a:rPr>
              <a:t>人次在中心访问。每个礼拜都会去清华、北大或者理论所访问。</a:t>
            </a:r>
          </a:p>
          <a:p>
            <a:pPr marL="285750" indent="-285750">
              <a:lnSpc>
                <a:spcPct val="150000"/>
              </a:lnSpc>
              <a:buFont typeface="Arial" panose="020B0604020202020204" pitchFamily="34" charset="0"/>
              <a:buChar char="•"/>
            </a:pPr>
            <a:r>
              <a:rPr kumimoji="1" lang="zh-CN" altLang="en-US" sz="1600" b="1" dirty="0" smtClean="0">
                <a:solidFill>
                  <a:srgbClr val="002060"/>
                </a:solidFill>
              </a:rPr>
              <a:t>每周至少两次</a:t>
            </a:r>
            <a:r>
              <a:rPr kumimoji="1" lang="en-US" altLang="zh-CN" sz="1600" b="1" dirty="0" smtClean="0">
                <a:solidFill>
                  <a:srgbClr val="002060"/>
                </a:solidFill>
              </a:rPr>
              <a:t>seminar</a:t>
            </a:r>
            <a:r>
              <a:rPr kumimoji="1" lang="zh-CN" altLang="en-US" sz="1600" b="1" dirty="0" smtClean="0">
                <a:solidFill>
                  <a:srgbClr val="002060"/>
                </a:solidFill>
              </a:rPr>
              <a:t>，一天去国内其它研究所或者大学访问，例如：</a:t>
            </a:r>
            <a:r>
              <a:rPr kumimoji="1" lang="en-US" altLang="zh-CN" sz="1600" b="1" dirty="0" smtClean="0">
                <a:solidFill>
                  <a:srgbClr val="002060"/>
                </a:solidFill>
              </a:rPr>
              <a:t>4</a:t>
            </a:r>
            <a:r>
              <a:rPr kumimoji="1" lang="zh-CN" altLang="en-US" sz="1600" b="1" dirty="0" smtClean="0">
                <a:solidFill>
                  <a:srgbClr val="002060"/>
                </a:solidFill>
              </a:rPr>
              <a:t>月</a:t>
            </a:r>
            <a:r>
              <a:rPr kumimoji="1" lang="en-US" altLang="zh-CN" sz="1600" b="1" dirty="0" smtClean="0">
                <a:solidFill>
                  <a:srgbClr val="002060"/>
                </a:solidFill>
              </a:rPr>
              <a:t>2</a:t>
            </a:r>
            <a:r>
              <a:rPr kumimoji="1" lang="zh-CN" altLang="en-US" sz="1600" b="1" dirty="0" smtClean="0">
                <a:solidFill>
                  <a:srgbClr val="002060"/>
                </a:solidFill>
              </a:rPr>
              <a:t>号，李田军和杨金民在理论所组织了</a:t>
            </a:r>
            <a:r>
              <a:rPr kumimoji="1" lang="en-US" altLang="zh-CN" sz="1600" b="1" dirty="0" smtClean="0">
                <a:solidFill>
                  <a:srgbClr val="002060"/>
                </a:solidFill>
              </a:rPr>
              <a:t>SUSY</a:t>
            </a:r>
            <a:r>
              <a:rPr kumimoji="1" lang="zh-CN" altLang="en-US" sz="1600" b="1" dirty="0" smtClean="0">
                <a:solidFill>
                  <a:srgbClr val="002060"/>
                </a:solidFill>
              </a:rPr>
              <a:t>的讨论会。</a:t>
            </a:r>
            <a:endParaRPr kumimoji="1" lang="zh-CN" altLang="en-US" sz="1600" b="1" dirty="0">
              <a:solidFill>
                <a:srgbClr val="002060"/>
              </a:solidFill>
            </a:endParaRPr>
          </a:p>
        </p:txBody>
      </p:sp>
      <p:sp>
        <p:nvSpPr>
          <p:cNvPr id="8" name="TextBox 7"/>
          <p:cNvSpPr txBox="1"/>
          <p:nvPr/>
        </p:nvSpPr>
        <p:spPr>
          <a:xfrm>
            <a:off x="8214838" y="6442591"/>
            <a:ext cx="872931" cy="369332"/>
          </a:xfrm>
          <a:prstGeom prst="rect">
            <a:avLst/>
          </a:prstGeom>
          <a:noFill/>
        </p:spPr>
        <p:txBody>
          <a:bodyPr wrap="none" rtlCol="0">
            <a:spAutoFit/>
          </a:bodyPr>
          <a:lstStyle/>
          <a:p>
            <a:r>
              <a:rPr lang="en-US" altLang="zh-CN" b="1" dirty="0" smtClean="0">
                <a:solidFill>
                  <a:srgbClr val="2E9238"/>
                </a:solidFill>
              </a:rPr>
              <a:t>C. D. Lv</a:t>
            </a:r>
            <a:endParaRPr lang="zh-CN" altLang="en-US" b="1" dirty="0">
              <a:solidFill>
                <a:srgbClr val="2E9238"/>
              </a:solidFill>
            </a:endParaRPr>
          </a:p>
        </p:txBody>
      </p:sp>
      <p:sp>
        <p:nvSpPr>
          <p:cNvPr id="9" name="标题 1"/>
          <p:cNvSpPr txBox="1">
            <a:spLocks/>
          </p:cNvSpPr>
          <p:nvPr/>
        </p:nvSpPr>
        <p:spPr bwMode="auto">
          <a:xfrm>
            <a:off x="0" y="0"/>
            <a:ext cx="91440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3600">
                <a:solidFill>
                  <a:srgbClr val="FF3300"/>
                </a:solidFill>
                <a:latin typeface="+mj-lt"/>
                <a:ea typeface="黑体" pitchFamily="2" charset="-122"/>
                <a:cs typeface="+mj-cs"/>
              </a:defRPr>
            </a:lvl1pPr>
            <a:lvl2pPr algn="ctr" rtl="0" eaLnBrk="0" fontAlgn="base" hangingPunct="0">
              <a:spcBef>
                <a:spcPct val="0"/>
              </a:spcBef>
              <a:spcAft>
                <a:spcPct val="0"/>
              </a:spcAft>
              <a:defRPr sz="3600">
                <a:solidFill>
                  <a:srgbClr val="FF3300"/>
                </a:solidFill>
                <a:latin typeface="Arial" charset="0"/>
                <a:ea typeface="黑体" pitchFamily="2" charset="-122"/>
              </a:defRPr>
            </a:lvl2pPr>
            <a:lvl3pPr algn="ctr" rtl="0" eaLnBrk="0" fontAlgn="base" hangingPunct="0">
              <a:spcBef>
                <a:spcPct val="0"/>
              </a:spcBef>
              <a:spcAft>
                <a:spcPct val="0"/>
              </a:spcAft>
              <a:defRPr sz="3600">
                <a:solidFill>
                  <a:srgbClr val="FF3300"/>
                </a:solidFill>
                <a:latin typeface="Arial" charset="0"/>
                <a:ea typeface="黑体" pitchFamily="2" charset="-122"/>
              </a:defRPr>
            </a:lvl3pPr>
            <a:lvl4pPr algn="ctr" rtl="0" eaLnBrk="0" fontAlgn="base" hangingPunct="0">
              <a:spcBef>
                <a:spcPct val="0"/>
              </a:spcBef>
              <a:spcAft>
                <a:spcPct val="0"/>
              </a:spcAft>
              <a:defRPr sz="3600">
                <a:solidFill>
                  <a:srgbClr val="FF3300"/>
                </a:solidFill>
                <a:latin typeface="Arial" charset="0"/>
                <a:ea typeface="黑体" pitchFamily="2" charset="-122"/>
              </a:defRPr>
            </a:lvl4pPr>
            <a:lvl5pPr algn="ctr" rtl="0" eaLnBrk="0" fontAlgn="base" hangingPunct="0">
              <a:spcBef>
                <a:spcPct val="0"/>
              </a:spcBef>
              <a:spcAft>
                <a:spcPct val="0"/>
              </a:spcAft>
              <a:defRPr sz="3600">
                <a:solidFill>
                  <a:srgbClr val="FF3300"/>
                </a:solidFill>
                <a:latin typeface="Arial" charset="0"/>
                <a:ea typeface="黑体" pitchFamily="2" charset="-122"/>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zh-CN" sz="3200" b="1" i="0" u="none" strike="noStrike" kern="0" cap="none" spc="0" normalizeH="0" baseline="0" noProof="0" dirty="0" smtClean="0">
                <a:ln>
                  <a:noFill/>
                </a:ln>
                <a:solidFill>
                  <a:srgbClr val="FF3300"/>
                </a:solidFill>
                <a:effectLst/>
                <a:uLnTx/>
                <a:uFillTx/>
                <a:latin typeface="Arial"/>
                <a:ea typeface="黑体" pitchFamily="2" charset="-122"/>
              </a:rPr>
              <a:t>   Center for Future High Energy Physics</a:t>
            </a:r>
            <a:endParaRPr kumimoji="0" lang="zh-CN" altLang="en-US" sz="2000" b="1" i="0" u="none" strike="noStrike" kern="0" cap="none" spc="0" normalizeH="0" baseline="0" noProof="0" dirty="0">
              <a:ln>
                <a:noFill/>
              </a:ln>
              <a:solidFill>
                <a:srgbClr val="FF3300"/>
              </a:solidFill>
              <a:effectLst/>
              <a:uLnTx/>
              <a:uFillTx/>
              <a:latin typeface="Arial"/>
              <a:ea typeface="黑体" pitchFamily="2" charset="-122"/>
            </a:endParaRPr>
          </a:p>
        </p:txBody>
      </p:sp>
    </p:spTree>
    <p:extLst>
      <p:ext uri="{BB962C8B-B14F-4D97-AF65-F5344CB8AC3E}">
        <p14:creationId xmlns:p14="http://schemas.microsoft.com/office/powerpoint/2010/main" val="42296782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52400"/>
            <a:ext cx="7790531" cy="523220"/>
          </a:xfrm>
          <a:prstGeom prst="rect">
            <a:avLst/>
          </a:prstGeom>
        </p:spPr>
        <p:txBody>
          <a:bodyPr wrap="none">
            <a:spAutoFit/>
          </a:bodyPr>
          <a:lstStyle/>
          <a:p>
            <a:r>
              <a:rPr lang="en-US" sz="2800" b="1" dirty="0" smtClean="0">
                <a:solidFill>
                  <a:srgbClr val="0000FF"/>
                </a:solidFill>
                <a:latin typeface="Times New Roman" pitchFamily="18" charset="0"/>
                <a:cs typeface="Times New Roman" pitchFamily="18" charset="0"/>
              </a:rPr>
              <a:t>THEORY </a:t>
            </a:r>
            <a:r>
              <a:rPr lang="en-US" sz="2800" b="1" dirty="0">
                <a:solidFill>
                  <a:srgbClr val="0000FF"/>
                </a:solidFill>
                <a:latin typeface="Times New Roman" pitchFamily="18" charset="0"/>
                <a:cs typeface="Times New Roman" pitchFamily="18" charset="0"/>
              </a:rPr>
              <a:t>Preliminary Conceptual Design Report</a:t>
            </a:r>
            <a:endParaRPr lang="en-US" sz="2800" b="1" dirty="0" smtClean="0">
              <a:solidFill>
                <a:srgbClr val="0000FF"/>
              </a:solidFill>
              <a:latin typeface="Times New Roman" pitchFamily="18" charset="0"/>
              <a:cs typeface="Times New Roman" pitchFamily="18" charset="0"/>
            </a:endParaRPr>
          </a:p>
        </p:txBody>
      </p:sp>
      <p:sp>
        <p:nvSpPr>
          <p:cNvPr id="5" name="TextBox 4"/>
          <p:cNvSpPr txBox="1"/>
          <p:nvPr/>
        </p:nvSpPr>
        <p:spPr>
          <a:xfrm>
            <a:off x="762000" y="676264"/>
            <a:ext cx="7543800" cy="5632311"/>
          </a:xfrm>
          <a:prstGeom prst="rect">
            <a:avLst/>
          </a:prstGeom>
          <a:noFill/>
        </p:spPr>
        <p:txBody>
          <a:bodyPr wrap="square" rtlCol="0">
            <a:spAutoFit/>
          </a:bodyPr>
          <a:lstStyle/>
          <a:p>
            <a:r>
              <a:rPr lang="en-US" altLang="zh-CN" sz="2400" b="1" dirty="0" smtClean="0">
                <a:solidFill>
                  <a:srgbClr val="002060"/>
                </a:solidFill>
              </a:rPr>
              <a:t>Higgs Physics</a:t>
            </a:r>
          </a:p>
          <a:p>
            <a:pPr marL="800100" lvl="1" indent="-342900">
              <a:buFont typeface="Arial" panose="020B0604020202020204" pitchFamily="34" charset="0"/>
              <a:buChar char="•"/>
            </a:pPr>
            <a:r>
              <a:rPr lang="en-US" altLang="zh-CN" sz="2400" dirty="0" smtClean="0">
                <a:solidFill>
                  <a:srgbClr val="0070C0"/>
                </a:solidFill>
              </a:rPr>
              <a:t>Introduction</a:t>
            </a:r>
          </a:p>
          <a:p>
            <a:pPr marL="800100" lvl="1" indent="-342900">
              <a:buFont typeface="Arial" panose="020B0604020202020204" pitchFamily="34" charset="0"/>
              <a:buChar char="•"/>
            </a:pPr>
            <a:r>
              <a:rPr lang="en-US" altLang="zh-CN" sz="2400" dirty="0" smtClean="0">
                <a:solidFill>
                  <a:srgbClr val="0070C0"/>
                </a:solidFill>
              </a:rPr>
              <a:t>Theoretical Overview</a:t>
            </a:r>
          </a:p>
          <a:p>
            <a:pPr marL="800100" lvl="1" indent="-342900">
              <a:buFont typeface="Arial" panose="020B0604020202020204" pitchFamily="34" charset="0"/>
              <a:buChar char="•"/>
            </a:pPr>
            <a:r>
              <a:rPr lang="en-US" altLang="zh-CN" sz="2400" dirty="0" smtClean="0">
                <a:solidFill>
                  <a:srgbClr val="0070C0"/>
                </a:solidFill>
              </a:rPr>
              <a:t>Prospects for Higgs Measurements at the LHC</a:t>
            </a:r>
          </a:p>
          <a:p>
            <a:pPr marL="800100" lvl="1" indent="-342900">
              <a:buFont typeface="Arial" panose="020B0604020202020204" pitchFamily="34" charset="0"/>
              <a:buChar char="•"/>
            </a:pPr>
            <a:r>
              <a:rPr lang="en-US" altLang="zh-CN" sz="2400" dirty="0" smtClean="0">
                <a:solidFill>
                  <a:srgbClr val="0070C0"/>
                </a:solidFill>
              </a:rPr>
              <a:t>Higgs Physics at the CEPC</a:t>
            </a:r>
          </a:p>
          <a:p>
            <a:pPr marL="800100" lvl="1" indent="-342900">
              <a:buFont typeface="Arial" panose="020B0604020202020204" pitchFamily="34" charset="0"/>
              <a:buChar char="•"/>
            </a:pPr>
            <a:r>
              <a:rPr lang="en-US" altLang="zh-CN" sz="2400" dirty="0" smtClean="0">
                <a:solidFill>
                  <a:srgbClr val="0070C0"/>
                </a:solidFill>
              </a:rPr>
              <a:t>High Energy Upgrades: the SppC </a:t>
            </a:r>
          </a:p>
          <a:p>
            <a:r>
              <a:rPr lang="en-US" altLang="zh-CN" sz="2400" b="1" dirty="0" smtClean="0">
                <a:solidFill>
                  <a:srgbClr val="002060"/>
                </a:solidFill>
              </a:rPr>
              <a:t>SM Physics</a:t>
            </a:r>
          </a:p>
          <a:p>
            <a:r>
              <a:rPr lang="en-US" altLang="zh-CN" sz="2400" b="1" dirty="0" smtClean="0">
                <a:solidFill>
                  <a:srgbClr val="002060"/>
                </a:solidFill>
              </a:rPr>
              <a:t>Beyond </a:t>
            </a:r>
            <a:r>
              <a:rPr lang="en-US" altLang="zh-CN" sz="2400" b="1" dirty="0">
                <a:solidFill>
                  <a:srgbClr val="002060"/>
                </a:solidFill>
              </a:rPr>
              <a:t>Standard Model: </a:t>
            </a:r>
            <a:r>
              <a:rPr lang="en-US" altLang="zh-CN" sz="2400" b="1" dirty="0" err="1" smtClean="0">
                <a:solidFill>
                  <a:srgbClr val="002060"/>
                </a:solidFill>
              </a:rPr>
              <a:t>Supersymmetry</a:t>
            </a:r>
            <a:endParaRPr lang="en-US" altLang="zh-CN" sz="2400" b="1" dirty="0" smtClean="0">
              <a:solidFill>
                <a:srgbClr val="002060"/>
              </a:solidFill>
            </a:endParaRPr>
          </a:p>
          <a:p>
            <a:r>
              <a:rPr lang="en-US" altLang="zh-CN" sz="2400" b="1" dirty="0" smtClean="0">
                <a:solidFill>
                  <a:srgbClr val="002060"/>
                </a:solidFill>
              </a:rPr>
              <a:t>Beyond </a:t>
            </a:r>
            <a:r>
              <a:rPr lang="en-US" altLang="zh-CN" sz="2400" b="1" dirty="0">
                <a:solidFill>
                  <a:srgbClr val="002060"/>
                </a:solidFill>
              </a:rPr>
              <a:t>Standard Model: </a:t>
            </a:r>
            <a:r>
              <a:rPr lang="en-US" altLang="zh-CN" sz="2400" b="1" dirty="0" smtClean="0">
                <a:solidFill>
                  <a:srgbClr val="002060"/>
                </a:solidFill>
              </a:rPr>
              <a:t>Alternatives</a:t>
            </a:r>
          </a:p>
          <a:p>
            <a:r>
              <a:rPr lang="en-US" altLang="zh-CN" sz="2400" b="1" dirty="0" smtClean="0">
                <a:solidFill>
                  <a:srgbClr val="002060"/>
                </a:solidFill>
              </a:rPr>
              <a:t>Flavor physics</a:t>
            </a:r>
          </a:p>
          <a:p>
            <a:r>
              <a:rPr lang="en-US" altLang="zh-CN" sz="2400" b="1" dirty="0" err="1" smtClean="0">
                <a:solidFill>
                  <a:srgbClr val="002060"/>
                </a:solidFill>
              </a:rPr>
              <a:t>TeV</a:t>
            </a:r>
            <a:r>
              <a:rPr lang="en-US" altLang="zh-CN" sz="2400" b="1" dirty="0" smtClean="0">
                <a:solidFill>
                  <a:srgbClr val="002060"/>
                </a:solidFill>
              </a:rPr>
              <a:t> Cosmology</a:t>
            </a:r>
          </a:p>
          <a:p>
            <a:pPr marL="800100" lvl="1" indent="-342900">
              <a:buFont typeface="Arial" panose="020B0604020202020204" pitchFamily="34" charset="0"/>
              <a:buChar char="•"/>
            </a:pPr>
            <a:r>
              <a:rPr lang="en-US" altLang="zh-CN" sz="2400" dirty="0" smtClean="0">
                <a:solidFill>
                  <a:srgbClr val="0070C0"/>
                </a:solidFill>
              </a:rPr>
              <a:t>Dark matter</a:t>
            </a:r>
            <a:endParaRPr lang="en-US" altLang="zh-CN" sz="2400" dirty="0">
              <a:solidFill>
                <a:srgbClr val="0070C0"/>
              </a:solidFill>
            </a:endParaRPr>
          </a:p>
          <a:p>
            <a:pPr marL="800100" lvl="1" indent="-342900">
              <a:buFont typeface="Arial" panose="020B0604020202020204" pitchFamily="34" charset="0"/>
              <a:buChar char="•"/>
            </a:pPr>
            <a:r>
              <a:rPr lang="en-US" altLang="zh-CN" sz="2400" dirty="0" smtClean="0">
                <a:solidFill>
                  <a:srgbClr val="0070C0"/>
                </a:solidFill>
              </a:rPr>
              <a:t>Electroweak </a:t>
            </a:r>
            <a:r>
              <a:rPr lang="en-US" altLang="zh-CN" sz="2400" dirty="0" err="1" smtClean="0">
                <a:solidFill>
                  <a:srgbClr val="0070C0"/>
                </a:solidFill>
              </a:rPr>
              <a:t>baryognesis</a:t>
            </a:r>
            <a:endParaRPr lang="en-US" altLang="zh-CN" sz="2400" dirty="0" smtClean="0">
              <a:solidFill>
                <a:srgbClr val="0070C0"/>
              </a:solidFill>
            </a:endParaRPr>
          </a:p>
          <a:p>
            <a:r>
              <a:rPr lang="en-US" altLang="zh-CN" sz="2400" b="1" dirty="0" smtClean="0">
                <a:solidFill>
                  <a:srgbClr val="002060"/>
                </a:solidFill>
              </a:rPr>
              <a:t>Heavy </a:t>
            </a:r>
            <a:r>
              <a:rPr lang="en-US" altLang="zh-CN" sz="2400" b="1" dirty="0">
                <a:solidFill>
                  <a:srgbClr val="002060"/>
                </a:solidFill>
              </a:rPr>
              <a:t>Ion Physics</a:t>
            </a:r>
            <a:endParaRPr lang="en-US" altLang="zh-CN" sz="2400" b="1" dirty="0" smtClean="0">
              <a:solidFill>
                <a:srgbClr val="002060"/>
              </a:solidFill>
            </a:endParaRPr>
          </a:p>
          <a:p>
            <a:r>
              <a:rPr lang="en-US" altLang="zh-CN" sz="2400" b="1" dirty="0" smtClean="0">
                <a:solidFill>
                  <a:srgbClr val="002060"/>
                </a:solidFill>
              </a:rPr>
              <a:t>Monte </a:t>
            </a:r>
            <a:r>
              <a:rPr lang="en-US" altLang="zh-CN" sz="2400" b="1" dirty="0">
                <a:solidFill>
                  <a:srgbClr val="002060"/>
                </a:solidFill>
              </a:rPr>
              <a:t>Carlo Tools</a:t>
            </a:r>
            <a:endParaRPr lang="en-US" altLang="zh-CN" sz="2400" b="1" dirty="0" smtClean="0">
              <a:solidFill>
                <a:srgbClr val="002060"/>
              </a:solidFill>
            </a:endParaRPr>
          </a:p>
        </p:txBody>
      </p:sp>
    </p:spTree>
    <p:extLst>
      <p:ext uri="{BB962C8B-B14F-4D97-AF65-F5344CB8AC3E}">
        <p14:creationId xmlns:p14="http://schemas.microsoft.com/office/powerpoint/2010/main" val="8159787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11067" y="2666999"/>
            <a:ext cx="4605748" cy="584775"/>
          </a:xfrm>
          <a:prstGeom prst="rect">
            <a:avLst/>
          </a:prstGeom>
        </p:spPr>
        <p:txBody>
          <a:bodyPr wrap="none">
            <a:spAutoFit/>
          </a:bodyPr>
          <a:lstStyle/>
          <a:p>
            <a:r>
              <a:rPr lang="en-US" altLang="zh-CN" sz="3200" b="1" dirty="0" smtClean="0">
                <a:solidFill>
                  <a:srgbClr val="0000FF"/>
                </a:solidFill>
                <a:latin typeface="Times New Roman" pitchFamily="18" charset="0"/>
                <a:cs typeface="Times New Roman" pitchFamily="18" charset="0"/>
              </a:rPr>
              <a:t>PRE-CDR </a:t>
            </a:r>
            <a:r>
              <a:rPr lang="zh-CN" altLang="en-US" sz="3200" b="1" dirty="0" smtClean="0">
                <a:solidFill>
                  <a:srgbClr val="0000FF"/>
                </a:solidFill>
                <a:latin typeface="Times New Roman" pitchFamily="18" charset="0"/>
                <a:cs typeface="Times New Roman" pitchFamily="18" charset="0"/>
              </a:rPr>
              <a:t>初步概念设计</a:t>
            </a:r>
            <a:endParaRPr lang="en-US" sz="3200" b="1" dirty="0">
              <a:solidFill>
                <a:srgbClr val="0000FF"/>
              </a:solidFill>
              <a:latin typeface="Times New Roman" pitchFamily="18" charset="0"/>
              <a:cs typeface="Times New Roman" pitchFamily="18" charset="0"/>
            </a:endParaRPr>
          </a:p>
        </p:txBody>
      </p:sp>
      <p:sp>
        <p:nvSpPr>
          <p:cNvPr id="2" name="TextBox 1"/>
          <p:cNvSpPr txBox="1"/>
          <p:nvPr/>
        </p:nvSpPr>
        <p:spPr>
          <a:xfrm>
            <a:off x="3048000" y="3646311"/>
            <a:ext cx="3131883" cy="707886"/>
          </a:xfrm>
          <a:prstGeom prst="rect">
            <a:avLst/>
          </a:prstGeom>
          <a:noFill/>
        </p:spPr>
        <p:txBody>
          <a:bodyPr wrap="none" rtlCol="0">
            <a:spAutoFit/>
          </a:bodyPr>
          <a:lstStyle/>
          <a:p>
            <a:r>
              <a:rPr lang="en-US" altLang="zh-CN" sz="4000" dirty="0" smtClean="0">
                <a:solidFill>
                  <a:srgbClr val="C00000"/>
                </a:solidFill>
              </a:rPr>
              <a:t>ACCELERATOR</a:t>
            </a:r>
            <a:endParaRPr lang="zh-CN" altLang="en-US" sz="4000" dirty="0">
              <a:solidFill>
                <a:srgbClr val="C00000"/>
              </a:solidFill>
            </a:endParaRPr>
          </a:p>
        </p:txBody>
      </p:sp>
    </p:spTree>
    <p:extLst>
      <p:ext uri="{BB962C8B-B14F-4D97-AF65-F5344CB8AC3E}">
        <p14:creationId xmlns:p14="http://schemas.microsoft.com/office/powerpoint/2010/main" val="37142928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52400"/>
            <a:ext cx="7239418" cy="523220"/>
          </a:xfrm>
          <a:prstGeom prst="rect">
            <a:avLst/>
          </a:prstGeom>
        </p:spPr>
        <p:txBody>
          <a:bodyPr wrap="none">
            <a:spAutoFit/>
          </a:bodyPr>
          <a:lstStyle/>
          <a:p>
            <a:r>
              <a:rPr lang="en-US" sz="2800" b="1" dirty="0" smtClean="0">
                <a:solidFill>
                  <a:srgbClr val="0000FF"/>
                </a:solidFill>
                <a:latin typeface="Times New Roman" pitchFamily="18" charset="0"/>
                <a:cs typeface="Times New Roman" pitchFamily="18" charset="0"/>
              </a:rPr>
              <a:t>CEPC </a:t>
            </a:r>
            <a:r>
              <a:rPr lang="en-US" sz="2800" b="1" dirty="0">
                <a:solidFill>
                  <a:srgbClr val="0000FF"/>
                </a:solidFill>
                <a:latin typeface="Times New Roman" pitchFamily="18" charset="0"/>
                <a:cs typeface="Times New Roman" pitchFamily="18" charset="0"/>
              </a:rPr>
              <a:t>Preliminary Conceptual Design Report</a:t>
            </a:r>
            <a:endParaRPr lang="en-US" sz="2800" b="1" dirty="0" smtClean="0">
              <a:solidFill>
                <a:srgbClr val="0000FF"/>
              </a:solidFill>
              <a:latin typeface="Times New Roman" pitchFamily="18" charset="0"/>
              <a:cs typeface="Times New Roman" pitchFamily="18" charset="0"/>
            </a:endParaRPr>
          </a:p>
        </p:txBody>
      </p:sp>
      <p:sp>
        <p:nvSpPr>
          <p:cNvPr id="5" name="TextBox 4"/>
          <p:cNvSpPr txBox="1"/>
          <p:nvPr/>
        </p:nvSpPr>
        <p:spPr>
          <a:xfrm>
            <a:off x="762000" y="676264"/>
            <a:ext cx="7543800" cy="6001643"/>
          </a:xfrm>
          <a:prstGeom prst="rect">
            <a:avLst/>
          </a:prstGeom>
          <a:noFill/>
        </p:spPr>
        <p:txBody>
          <a:bodyPr wrap="square" rtlCol="0">
            <a:spAutoFit/>
          </a:bodyPr>
          <a:lstStyle/>
          <a:p>
            <a:r>
              <a:rPr lang="en-US" altLang="zh-CN" sz="2400" b="1" dirty="0" smtClean="0">
                <a:solidFill>
                  <a:srgbClr val="002060"/>
                </a:solidFill>
              </a:rPr>
              <a:t>Introduction</a:t>
            </a:r>
          </a:p>
          <a:p>
            <a:r>
              <a:rPr lang="en-US" altLang="zh-CN" sz="2400" b="1" dirty="0" smtClean="0">
                <a:solidFill>
                  <a:srgbClr val="002060"/>
                </a:solidFill>
              </a:rPr>
              <a:t>CEPC - machine layout and performance</a:t>
            </a:r>
          </a:p>
          <a:p>
            <a:r>
              <a:rPr lang="en-US" altLang="zh-CN" sz="2400" b="1" dirty="0" smtClean="0">
                <a:solidFill>
                  <a:srgbClr val="002060"/>
                </a:solidFill>
              </a:rPr>
              <a:t>CEPC – technical systems</a:t>
            </a:r>
          </a:p>
          <a:p>
            <a:r>
              <a:rPr lang="en-US" altLang="zh-CN" sz="2400" b="1" dirty="0" smtClean="0">
                <a:solidFill>
                  <a:srgbClr val="002060"/>
                </a:solidFill>
              </a:rPr>
              <a:t>CEPC – injectors</a:t>
            </a:r>
            <a:endParaRPr lang="en-US" altLang="zh-CN" sz="2400" b="1" dirty="0">
              <a:solidFill>
                <a:srgbClr val="002060"/>
              </a:solidFill>
            </a:endParaRPr>
          </a:p>
          <a:p>
            <a:r>
              <a:rPr lang="en-US" altLang="zh-CN" sz="2400" b="1" dirty="0" smtClean="0">
                <a:solidFill>
                  <a:srgbClr val="002060"/>
                </a:solidFill>
              </a:rPr>
              <a:t>Upgrade to SppC</a:t>
            </a:r>
          </a:p>
          <a:p>
            <a:pPr marL="800100" lvl="1" indent="-342900">
              <a:buFont typeface="Arial" panose="020B0604020202020204" pitchFamily="34" charset="0"/>
              <a:buChar char="•"/>
            </a:pPr>
            <a:r>
              <a:rPr lang="en-US" altLang="zh-CN" sz="2400" dirty="0" smtClean="0">
                <a:solidFill>
                  <a:srgbClr val="0070C0"/>
                </a:solidFill>
              </a:rPr>
              <a:t>Key accelerator physics issues</a:t>
            </a:r>
          </a:p>
          <a:p>
            <a:pPr marL="800100" lvl="1" indent="-342900">
              <a:buFont typeface="Arial" panose="020B0604020202020204" pitchFamily="34" charset="0"/>
              <a:buChar char="•"/>
            </a:pPr>
            <a:r>
              <a:rPr lang="en-US" altLang="zh-CN" sz="2400" dirty="0" smtClean="0">
                <a:solidFill>
                  <a:srgbClr val="0070C0"/>
                </a:solidFill>
              </a:rPr>
              <a:t>Key technical systems</a:t>
            </a:r>
          </a:p>
          <a:p>
            <a:pPr marL="800100" lvl="1" indent="-342900">
              <a:buFont typeface="Arial" panose="020B0604020202020204" pitchFamily="34" charset="0"/>
              <a:buChar char="•"/>
            </a:pPr>
            <a:r>
              <a:rPr lang="en-US" altLang="zh-CN" sz="2400" dirty="0" smtClean="0">
                <a:solidFill>
                  <a:srgbClr val="0070C0"/>
                </a:solidFill>
              </a:rPr>
              <a:t>Reconfiguration of the accelerator complex</a:t>
            </a:r>
            <a:endParaRPr lang="en-US" altLang="zh-CN" sz="2400" dirty="0">
              <a:solidFill>
                <a:srgbClr val="0070C0"/>
              </a:solidFill>
            </a:endParaRPr>
          </a:p>
          <a:p>
            <a:r>
              <a:rPr lang="en-US" altLang="zh-CN" sz="2400" b="1" dirty="0" smtClean="0">
                <a:solidFill>
                  <a:srgbClr val="002060"/>
                </a:solidFill>
              </a:rPr>
              <a:t>Alternative designs</a:t>
            </a:r>
          </a:p>
          <a:p>
            <a:pPr marL="800100" lvl="1" indent="-342900">
              <a:buFont typeface="Arial" panose="020B0604020202020204" pitchFamily="34" charset="0"/>
              <a:buChar char="•"/>
            </a:pPr>
            <a:r>
              <a:rPr lang="en-US" altLang="zh-CN" sz="2400" dirty="0" smtClean="0">
                <a:solidFill>
                  <a:srgbClr val="0070C0"/>
                </a:solidFill>
              </a:rPr>
              <a:t>Limited scale Higgs factory</a:t>
            </a:r>
          </a:p>
          <a:p>
            <a:pPr marL="800100" lvl="1" indent="-342900">
              <a:buFont typeface="Arial" panose="020B0604020202020204" pitchFamily="34" charset="0"/>
              <a:buChar char="•"/>
            </a:pPr>
            <a:r>
              <a:rPr lang="en-US" altLang="zh-CN" sz="2400" dirty="0" err="1">
                <a:solidFill>
                  <a:srgbClr val="0070C0"/>
                </a:solidFill>
              </a:rPr>
              <a:t>e</a:t>
            </a:r>
            <a:r>
              <a:rPr lang="en-US" altLang="zh-CN" sz="2400" dirty="0" err="1" smtClean="0">
                <a:solidFill>
                  <a:srgbClr val="0070C0"/>
                </a:solidFill>
              </a:rPr>
              <a:t>p</a:t>
            </a:r>
            <a:endParaRPr lang="en-US" altLang="zh-CN" sz="2400" dirty="0" smtClean="0">
              <a:solidFill>
                <a:srgbClr val="0070C0"/>
              </a:solidFill>
            </a:endParaRPr>
          </a:p>
          <a:p>
            <a:pPr marL="800100" lvl="1" indent="-342900">
              <a:buFont typeface="Arial" panose="020B0604020202020204" pitchFamily="34" charset="0"/>
              <a:buChar char="•"/>
            </a:pPr>
            <a:r>
              <a:rPr lang="en-US" altLang="zh-CN" sz="2400" dirty="0" err="1">
                <a:solidFill>
                  <a:srgbClr val="0070C0"/>
                </a:solidFill>
                <a:latin typeface="Symbol" panose="05050102010706020507" pitchFamily="18" charset="2"/>
              </a:rPr>
              <a:t>g</a:t>
            </a:r>
            <a:r>
              <a:rPr lang="en-US" altLang="zh-CN" sz="2400" dirty="0" err="1" smtClean="0">
                <a:solidFill>
                  <a:srgbClr val="0070C0"/>
                </a:solidFill>
                <a:latin typeface="Symbol" panose="05050102010706020507" pitchFamily="18" charset="2"/>
              </a:rPr>
              <a:t>g</a:t>
            </a:r>
            <a:endParaRPr lang="en-US" altLang="zh-CN" sz="2400" dirty="0" smtClean="0">
              <a:solidFill>
                <a:srgbClr val="0070C0"/>
              </a:solidFill>
              <a:latin typeface="Symbol" panose="05050102010706020507" pitchFamily="18" charset="2"/>
            </a:endParaRPr>
          </a:p>
          <a:p>
            <a:r>
              <a:rPr lang="en-US" altLang="zh-CN" sz="2400" b="1" dirty="0" smtClean="0">
                <a:solidFill>
                  <a:srgbClr val="002060"/>
                </a:solidFill>
              </a:rPr>
              <a:t>Civil construction</a:t>
            </a:r>
          </a:p>
          <a:p>
            <a:r>
              <a:rPr lang="en-US" altLang="zh-CN" sz="2400" b="1" dirty="0" smtClean="0">
                <a:solidFill>
                  <a:srgbClr val="002060"/>
                </a:solidFill>
              </a:rPr>
              <a:t>Environment, safety and health considerations</a:t>
            </a:r>
          </a:p>
          <a:p>
            <a:r>
              <a:rPr lang="en-US" altLang="zh-CN" sz="2400" b="1" dirty="0" smtClean="0">
                <a:solidFill>
                  <a:srgbClr val="002060"/>
                </a:solidFill>
              </a:rPr>
              <a:t>R&amp;D programs</a:t>
            </a:r>
          </a:p>
          <a:p>
            <a:r>
              <a:rPr lang="en-US" altLang="zh-CN" sz="2400" b="1" dirty="0" smtClean="0">
                <a:solidFill>
                  <a:srgbClr val="002060"/>
                </a:solidFill>
              </a:rPr>
              <a:t>Project plan and cost estimates</a:t>
            </a:r>
          </a:p>
        </p:txBody>
      </p:sp>
    </p:spTree>
    <p:extLst>
      <p:ext uri="{BB962C8B-B14F-4D97-AF65-F5344CB8AC3E}">
        <p14:creationId xmlns:p14="http://schemas.microsoft.com/office/powerpoint/2010/main" val="33262027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600" y="152400"/>
            <a:ext cx="5453609" cy="523220"/>
          </a:xfrm>
          <a:prstGeom prst="rect">
            <a:avLst/>
          </a:prstGeom>
        </p:spPr>
        <p:txBody>
          <a:bodyPr wrap="none">
            <a:spAutoFit/>
          </a:bodyPr>
          <a:lstStyle/>
          <a:p>
            <a:r>
              <a:rPr lang="en-US" sz="2800" b="1" dirty="0" smtClean="0">
                <a:solidFill>
                  <a:srgbClr val="0000FF"/>
                </a:solidFill>
                <a:latin typeface="Times New Roman" pitchFamily="18" charset="0"/>
                <a:cs typeface="Times New Roman" pitchFamily="18" charset="0"/>
              </a:rPr>
              <a:t>CEPC – current accelerator status</a:t>
            </a:r>
          </a:p>
        </p:txBody>
      </p:sp>
      <p:sp>
        <p:nvSpPr>
          <p:cNvPr id="3" name="TextBox 2"/>
          <p:cNvSpPr txBox="1"/>
          <p:nvPr/>
        </p:nvSpPr>
        <p:spPr>
          <a:xfrm>
            <a:off x="352778" y="1007912"/>
            <a:ext cx="7540911" cy="2523768"/>
          </a:xfrm>
          <a:prstGeom prst="rect">
            <a:avLst/>
          </a:prstGeom>
          <a:noFill/>
        </p:spPr>
        <p:txBody>
          <a:bodyPr wrap="none" rtlCol="0">
            <a:spAutoFit/>
          </a:bodyPr>
          <a:lstStyle/>
          <a:p>
            <a:r>
              <a:rPr lang="en-US" altLang="zh-CN" sz="2000" b="1" dirty="0" smtClean="0">
                <a:solidFill>
                  <a:srgbClr val="7030A0"/>
                </a:solidFill>
              </a:rPr>
              <a:t>Weiren Chou (Fermi Lab) is spending a year at IHEP</a:t>
            </a:r>
            <a:endParaRPr lang="en-US" altLang="zh-CN" sz="2000" b="1" dirty="0" smtClean="0">
              <a:solidFill>
                <a:srgbClr val="002060"/>
              </a:solidFill>
            </a:endParaRPr>
          </a:p>
          <a:p>
            <a:pPr marL="742950" lvl="1" indent="-285750">
              <a:spcBef>
                <a:spcPts val="600"/>
              </a:spcBef>
              <a:buFont typeface="Arial" panose="020B0604020202020204" pitchFamily="34" charset="0"/>
              <a:buChar char="•"/>
            </a:pPr>
            <a:r>
              <a:rPr lang="en-US" altLang="zh-CN" b="1" dirty="0" smtClean="0">
                <a:solidFill>
                  <a:srgbClr val="002060"/>
                </a:solidFill>
              </a:rPr>
              <a:t>Is </a:t>
            </a:r>
            <a:r>
              <a:rPr lang="en-US" altLang="zh-CN" b="1" dirty="0">
                <a:solidFill>
                  <a:srgbClr val="002060"/>
                </a:solidFill>
              </a:rPr>
              <a:t>i</a:t>
            </a:r>
            <a:r>
              <a:rPr lang="en-US" altLang="zh-CN" b="1" dirty="0" smtClean="0">
                <a:solidFill>
                  <a:srgbClr val="002060"/>
                </a:solidFill>
              </a:rPr>
              <a:t>n charge of the CEPC-SppC PRE-CDR writing</a:t>
            </a:r>
          </a:p>
          <a:p>
            <a:pPr marL="742950" lvl="1" indent="-285750">
              <a:spcBef>
                <a:spcPts val="600"/>
              </a:spcBef>
              <a:buFont typeface="Arial" panose="020B0604020202020204" pitchFamily="34" charset="0"/>
              <a:buChar char="•"/>
            </a:pPr>
            <a:r>
              <a:rPr lang="en-US" altLang="zh-CN" b="1" dirty="0" smtClean="0">
                <a:solidFill>
                  <a:srgbClr val="002060"/>
                </a:solidFill>
              </a:rPr>
              <a:t>Arranges world’s accelerator experts to come to Beijing to contribute</a:t>
            </a:r>
          </a:p>
          <a:p>
            <a:pPr marL="742950" lvl="1" indent="-285750">
              <a:spcBef>
                <a:spcPts val="600"/>
              </a:spcBef>
              <a:buFont typeface="Arial" panose="020B0604020202020204" pitchFamily="34" charset="0"/>
              <a:buChar char="•"/>
            </a:pPr>
            <a:r>
              <a:rPr lang="en-US" altLang="zh-CN" b="1" dirty="0" smtClean="0">
                <a:solidFill>
                  <a:srgbClr val="002060"/>
                </a:solidFill>
              </a:rPr>
              <a:t>Bring staff and students on board doing real work</a:t>
            </a:r>
          </a:p>
          <a:p>
            <a:pPr marL="742950" lvl="1" indent="-285750">
              <a:spcBef>
                <a:spcPts val="600"/>
              </a:spcBef>
              <a:buFont typeface="Arial" panose="020B0604020202020204" pitchFamily="34" charset="0"/>
              <a:buChar char="•"/>
            </a:pPr>
            <a:r>
              <a:rPr lang="en-US" altLang="zh-CN" b="1" dirty="0" smtClean="0">
                <a:solidFill>
                  <a:srgbClr val="002060"/>
                </a:solidFill>
              </a:rPr>
              <a:t>Train IHEP staff in proton accelerator technology</a:t>
            </a:r>
          </a:p>
          <a:p>
            <a:pPr marL="742950" lvl="1" indent="-285750">
              <a:spcBef>
                <a:spcPts val="600"/>
              </a:spcBef>
              <a:buFont typeface="Arial" panose="020B0604020202020204" pitchFamily="34" charset="0"/>
              <a:buChar char="•"/>
            </a:pPr>
            <a:r>
              <a:rPr lang="en-US" altLang="zh-CN" b="1" dirty="0" smtClean="0">
                <a:solidFill>
                  <a:srgbClr val="002060"/>
                </a:solidFill>
              </a:rPr>
              <a:t>Organize ICFA workshop on circular collider workshop (October 2014)</a:t>
            </a:r>
          </a:p>
          <a:p>
            <a:pPr marL="742950" lvl="1" indent="-285750">
              <a:spcBef>
                <a:spcPts val="600"/>
              </a:spcBef>
              <a:buFont typeface="Arial" panose="020B0604020202020204" pitchFamily="34" charset="0"/>
              <a:buChar char="•"/>
            </a:pPr>
            <a:r>
              <a:rPr lang="en-US" altLang="zh-CN" b="1" dirty="0" smtClean="0">
                <a:solidFill>
                  <a:srgbClr val="002060"/>
                </a:solidFill>
              </a:rPr>
              <a:t>Facilitates communications with others</a:t>
            </a:r>
            <a:r>
              <a:rPr lang="en-US" altLang="zh-CN" b="1" dirty="0">
                <a:solidFill>
                  <a:srgbClr val="002060"/>
                </a:solidFill>
              </a:rPr>
              <a:t>	</a:t>
            </a:r>
            <a:endParaRPr lang="zh-CN" altLang="en-US" b="1" dirty="0">
              <a:solidFill>
                <a:srgbClr val="002060"/>
              </a:solidFill>
            </a:endParaRPr>
          </a:p>
        </p:txBody>
      </p:sp>
      <p:graphicFrame>
        <p:nvGraphicFramePr>
          <p:cNvPr id="6" name="表格 5"/>
          <p:cNvGraphicFramePr>
            <a:graphicFrameLocks noGrp="1"/>
          </p:cNvGraphicFramePr>
          <p:nvPr>
            <p:extLst>
              <p:ext uri="{D42A27DB-BD31-4B8C-83A1-F6EECF244321}">
                <p14:modId xmlns:p14="http://schemas.microsoft.com/office/powerpoint/2010/main" val="2888507080"/>
              </p:ext>
            </p:extLst>
          </p:nvPr>
        </p:nvGraphicFramePr>
        <p:xfrm>
          <a:off x="533400" y="4147909"/>
          <a:ext cx="7810501" cy="2209800"/>
        </p:xfrm>
        <a:graphic>
          <a:graphicData uri="http://schemas.openxmlformats.org/drawingml/2006/table">
            <a:tbl>
              <a:tblPr/>
              <a:tblGrid>
                <a:gridCol w="1590029"/>
                <a:gridCol w="1777278"/>
                <a:gridCol w="2856339"/>
                <a:gridCol w="1586855"/>
              </a:tblGrid>
              <a:tr h="171450">
                <a:tc>
                  <a:txBody>
                    <a:bodyPr/>
                    <a:lstStyle/>
                    <a:p>
                      <a:pPr algn="l" fontAlgn="b"/>
                      <a:r>
                        <a:rPr lang="en-US" sz="1400" b="1" i="0" u="sng" strike="noStrike">
                          <a:solidFill>
                            <a:srgbClr val="000000"/>
                          </a:solidFill>
                          <a:effectLst/>
                          <a:latin typeface="宋体"/>
                        </a:rPr>
                        <a:t>Name</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sng" strike="noStrike">
                          <a:solidFill>
                            <a:srgbClr val="000000"/>
                          </a:solidFill>
                          <a:effectLst/>
                          <a:latin typeface="宋体"/>
                        </a:rPr>
                        <a:t>Institution</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sng" strike="noStrike">
                          <a:solidFill>
                            <a:srgbClr val="000000"/>
                          </a:solidFill>
                          <a:effectLst/>
                          <a:latin typeface="宋体"/>
                        </a:rPr>
                        <a:t>Specialty</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sng" strike="noStrike">
                          <a:solidFill>
                            <a:srgbClr val="000000"/>
                          </a:solidFill>
                          <a:effectLst/>
                          <a:latin typeface="宋体"/>
                        </a:rPr>
                        <a:t>Dates</a:t>
                      </a:r>
                    </a:p>
                  </a:txBody>
                  <a:tcPr marL="9525" marR="9525" marT="9525" marB="0" anchor="b">
                    <a:lnL>
                      <a:noFill/>
                    </a:lnL>
                    <a:lnR>
                      <a:noFill/>
                    </a:lnR>
                    <a:lnT>
                      <a:noFill/>
                    </a:lnT>
                    <a:lnB>
                      <a:noFill/>
                    </a:lnB>
                    <a:solidFill>
                      <a:schemeClr val="accent5">
                        <a:lumMod val="20000"/>
                        <a:lumOff val="80000"/>
                      </a:schemeClr>
                    </a:solidFill>
                  </a:tcPr>
                </a:tc>
              </a:tr>
              <a:tr h="171450">
                <a:tc>
                  <a:txBody>
                    <a:bodyPr/>
                    <a:lstStyle/>
                    <a:p>
                      <a:pPr algn="l" fontAlgn="b"/>
                      <a:r>
                        <a:rPr lang="en-US" sz="1400" b="1" i="0" u="none" strike="noStrike">
                          <a:solidFill>
                            <a:srgbClr val="000000"/>
                          </a:solidFill>
                          <a:effectLst/>
                          <a:latin typeface="宋体"/>
                        </a:rPr>
                        <a:t>Dmitry Shatilov</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BINP (Russia)</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Beam-beam</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April 1-16</a:t>
                      </a:r>
                    </a:p>
                  </a:txBody>
                  <a:tcPr marL="9525" marR="9525" marT="9525" marB="0" anchor="b">
                    <a:lnL>
                      <a:noFill/>
                    </a:lnL>
                    <a:lnR>
                      <a:noFill/>
                    </a:lnR>
                    <a:lnT>
                      <a:noFill/>
                    </a:lnT>
                    <a:lnB>
                      <a:noFill/>
                    </a:lnB>
                    <a:solidFill>
                      <a:schemeClr val="accent5">
                        <a:lumMod val="20000"/>
                        <a:lumOff val="80000"/>
                      </a:schemeClr>
                    </a:solidFill>
                  </a:tcPr>
                </a:tc>
              </a:tr>
              <a:tr h="171450">
                <a:tc>
                  <a:txBody>
                    <a:bodyPr/>
                    <a:lstStyle/>
                    <a:p>
                      <a:pPr algn="l" fontAlgn="b"/>
                      <a:r>
                        <a:rPr lang="en-US" sz="1400" b="1" i="0" u="none" strike="noStrike">
                          <a:solidFill>
                            <a:srgbClr val="000000"/>
                          </a:solidFill>
                          <a:effectLst/>
                          <a:latin typeface="宋体"/>
                        </a:rPr>
                        <a:t>Dick Talman</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Cornell U. (USA)</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General</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April 13 - May 15</a:t>
                      </a:r>
                    </a:p>
                  </a:txBody>
                  <a:tcPr marL="9525" marR="9525" marT="9525" marB="0" anchor="b">
                    <a:lnL>
                      <a:noFill/>
                    </a:lnL>
                    <a:lnR>
                      <a:noFill/>
                    </a:lnR>
                    <a:lnT>
                      <a:noFill/>
                    </a:lnT>
                    <a:lnB>
                      <a:noFill/>
                    </a:lnB>
                    <a:solidFill>
                      <a:schemeClr val="accent5">
                        <a:lumMod val="20000"/>
                        <a:lumOff val="80000"/>
                      </a:schemeClr>
                    </a:solidFill>
                  </a:tcPr>
                </a:tc>
              </a:tr>
              <a:tr h="171450">
                <a:tc>
                  <a:txBody>
                    <a:bodyPr/>
                    <a:lstStyle/>
                    <a:p>
                      <a:pPr algn="l" fontAlgn="b"/>
                      <a:r>
                        <a:rPr lang="en-US" sz="1400" b="1" i="0" u="none" strike="noStrike">
                          <a:solidFill>
                            <a:srgbClr val="000000"/>
                          </a:solidFill>
                          <a:effectLst/>
                          <a:latin typeface="宋体"/>
                        </a:rPr>
                        <a:t>Yoshihiro Funakoshi</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KEK (Japan)</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Parameters, injection, background</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April 1-15</a:t>
                      </a:r>
                    </a:p>
                  </a:txBody>
                  <a:tcPr marL="9525" marR="9525" marT="9525" marB="0" anchor="b">
                    <a:lnL>
                      <a:noFill/>
                    </a:lnL>
                    <a:lnR>
                      <a:noFill/>
                    </a:lnR>
                    <a:lnT>
                      <a:noFill/>
                    </a:lnT>
                    <a:lnB>
                      <a:noFill/>
                    </a:lnB>
                    <a:solidFill>
                      <a:schemeClr val="accent5">
                        <a:lumMod val="20000"/>
                        <a:lumOff val="80000"/>
                      </a:schemeClr>
                    </a:solidFill>
                  </a:tcPr>
                </a:tc>
              </a:tr>
              <a:tr h="171450">
                <a:tc>
                  <a:txBody>
                    <a:bodyPr/>
                    <a:lstStyle/>
                    <a:p>
                      <a:pPr algn="l" fontAlgn="b"/>
                      <a:r>
                        <a:rPr lang="en-US" sz="1400" b="1" i="0" u="none" strike="noStrike">
                          <a:solidFill>
                            <a:srgbClr val="000000"/>
                          </a:solidFill>
                          <a:effectLst/>
                          <a:latin typeface="宋体"/>
                        </a:rPr>
                        <a:t>Kazuhito Ohmi</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KEK (Japan)</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Beam-beam, e-cloud</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April 13-25</a:t>
                      </a:r>
                    </a:p>
                  </a:txBody>
                  <a:tcPr marL="9525" marR="9525" marT="9525" marB="0" anchor="b">
                    <a:lnL>
                      <a:noFill/>
                    </a:lnL>
                    <a:lnR>
                      <a:noFill/>
                    </a:lnR>
                    <a:lnT>
                      <a:noFill/>
                    </a:lnT>
                    <a:lnB>
                      <a:noFill/>
                    </a:lnB>
                    <a:solidFill>
                      <a:schemeClr val="accent5">
                        <a:lumMod val="20000"/>
                        <a:lumOff val="80000"/>
                      </a:schemeClr>
                    </a:solidFill>
                  </a:tcPr>
                </a:tc>
              </a:tr>
              <a:tr h="171450">
                <a:tc>
                  <a:txBody>
                    <a:bodyPr/>
                    <a:lstStyle/>
                    <a:p>
                      <a:pPr algn="l" fontAlgn="b"/>
                      <a:r>
                        <a:rPr lang="en-US" sz="1400" b="1" i="0" u="none" strike="noStrike">
                          <a:solidFill>
                            <a:srgbClr val="000000"/>
                          </a:solidFill>
                          <a:effectLst/>
                          <a:latin typeface="宋体"/>
                        </a:rPr>
                        <a:t>Armen Apyan</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Northwestern U. (USA)</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CAIN/Guinea-Pig, polarized e+, beam dump</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March 31 - April 30</a:t>
                      </a:r>
                    </a:p>
                  </a:txBody>
                  <a:tcPr marL="9525" marR="9525" marT="9525" marB="0" anchor="b">
                    <a:lnL>
                      <a:noFill/>
                    </a:lnL>
                    <a:lnR>
                      <a:noFill/>
                    </a:lnR>
                    <a:lnT>
                      <a:noFill/>
                    </a:lnT>
                    <a:lnB>
                      <a:noFill/>
                    </a:lnB>
                    <a:solidFill>
                      <a:schemeClr val="accent5">
                        <a:lumMod val="20000"/>
                        <a:lumOff val="80000"/>
                      </a:schemeClr>
                    </a:solidFill>
                  </a:tcPr>
                </a:tc>
              </a:tr>
              <a:tr h="171450">
                <a:tc>
                  <a:txBody>
                    <a:bodyPr/>
                    <a:lstStyle/>
                    <a:p>
                      <a:pPr algn="l" fontAlgn="b"/>
                      <a:r>
                        <a:rPr lang="en-US" sz="1400" b="1" i="0" u="none" strike="noStrike">
                          <a:solidFill>
                            <a:srgbClr val="000000"/>
                          </a:solidFill>
                          <a:effectLst/>
                          <a:latin typeface="宋体"/>
                        </a:rPr>
                        <a:t>Yunhai Cai</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SLAC (USA)</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Lattice, interaction region</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April 15-30</a:t>
                      </a:r>
                    </a:p>
                  </a:txBody>
                  <a:tcPr marL="9525" marR="9525" marT="9525" marB="0" anchor="b">
                    <a:lnL>
                      <a:noFill/>
                    </a:lnL>
                    <a:lnR>
                      <a:noFill/>
                    </a:lnR>
                    <a:lnT>
                      <a:noFill/>
                    </a:lnT>
                    <a:lnB>
                      <a:noFill/>
                    </a:lnB>
                    <a:solidFill>
                      <a:schemeClr val="accent5">
                        <a:lumMod val="20000"/>
                        <a:lumOff val="80000"/>
                      </a:schemeClr>
                    </a:solidFill>
                  </a:tcPr>
                </a:tc>
              </a:tr>
              <a:tr h="171450">
                <a:tc>
                  <a:txBody>
                    <a:bodyPr/>
                    <a:lstStyle/>
                    <a:p>
                      <a:pPr algn="l" fontAlgn="b"/>
                      <a:r>
                        <a:rPr lang="en-US" sz="1400" b="1" i="0" u="none" strike="noStrike">
                          <a:solidFill>
                            <a:srgbClr val="000000"/>
                          </a:solidFill>
                          <a:effectLst/>
                          <a:latin typeface="宋体"/>
                        </a:rPr>
                        <a:t>Yuhong Zhang</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Jlab (USA)</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a:solidFill>
                            <a:srgbClr val="000000"/>
                          </a:solidFill>
                          <a:effectLst/>
                          <a:latin typeface="宋体"/>
                        </a:rPr>
                        <a:t>ep collider</a:t>
                      </a:r>
                    </a:p>
                  </a:txBody>
                  <a:tcPr marL="9525" marR="9525" marT="9525" marB="0" anchor="b">
                    <a:lnL>
                      <a:noFill/>
                    </a:lnL>
                    <a:lnR>
                      <a:noFill/>
                    </a:lnR>
                    <a:lnT>
                      <a:noFill/>
                    </a:lnT>
                    <a:lnB>
                      <a:noFill/>
                    </a:lnB>
                    <a:solidFill>
                      <a:schemeClr val="accent5">
                        <a:lumMod val="20000"/>
                        <a:lumOff val="80000"/>
                      </a:schemeClr>
                    </a:solidFill>
                  </a:tcPr>
                </a:tc>
                <a:tc>
                  <a:txBody>
                    <a:bodyPr/>
                    <a:lstStyle/>
                    <a:p>
                      <a:pPr algn="l" fontAlgn="b"/>
                      <a:r>
                        <a:rPr lang="en-US" sz="1400" b="1" i="0" u="none" strike="noStrike" dirty="0">
                          <a:solidFill>
                            <a:srgbClr val="000000"/>
                          </a:solidFill>
                          <a:effectLst/>
                          <a:latin typeface="宋体"/>
                        </a:rPr>
                        <a:t>April 13 - May 10</a:t>
                      </a:r>
                    </a:p>
                  </a:txBody>
                  <a:tcPr marL="9525" marR="9525" marT="9525" marB="0" anchor="b">
                    <a:lnL>
                      <a:noFill/>
                    </a:lnL>
                    <a:lnR>
                      <a:noFill/>
                    </a:lnR>
                    <a:lnT>
                      <a:noFill/>
                    </a:lnT>
                    <a:lnB>
                      <a:noFill/>
                    </a:lnB>
                    <a:solidFill>
                      <a:schemeClr val="accent5">
                        <a:lumMod val="20000"/>
                        <a:lumOff val="80000"/>
                      </a:schemeClr>
                    </a:solidFill>
                  </a:tcPr>
                </a:tc>
              </a:tr>
            </a:tbl>
          </a:graphicData>
        </a:graphic>
      </p:graphicFrame>
      <p:sp>
        <p:nvSpPr>
          <p:cNvPr id="7" name="TextBox 6"/>
          <p:cNvSpPr txBox="1"/>
          <p:nvPr/>
        </p:nvSpPr>
        <p:spPr>
          <a:xfrm>
            <a:off x="2983626" y="3742267"/>
            <a:ext cx="2378856" cy="369332"/>
          </a:xfrm>
          <a:prstGeom prst="rect">
            <a:avLst/>
          </a:prstGeom>
          <a:noFill/>
        </p:spPr>
        <p:txBody>
          <a:bodyPr wrap="none" rtlCol="0">
            <a:spAutoFit/>
          </a:bodyPr>
          <a:lstStyle/>
          <a:p>
            <a:r>
              <a:rPr lang="en-US" altLang="zh-CN" b="1" dirty="0" smtClean="0">
                <a:solidFill>
                  <a:srgbClr val="0070C0"/>
                </a:solidFill>
              </a:rPr>
              <a:t>April Visitor’s Schedule</a:t>
            </a:r>
            <a:endParaRPr lang="zh-CN" altLang="en-US" b="1" dirty="0">
              <a:solidFill>
                <a:srgbClr val="0070C0"/>
              </a:solidFill>
            </a:endParaRPr>
          </a:p>
        </p:txBody>
      </p:sp>
    </p:spTree>
    <p:extLst>
      <p:ext uri="{BB962C8B-B14F-4D97-AF65-F5344CB8AC3E}">
        <p14:creationId xmlns:p14="http://schemas.microsoft.com/office/powerpoint/2010/main" val="24804006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5453609" cy="523220"/>
          </a:xfrm>
          <a:prstGeom prst="rect">
            <a:avLst/>
          </a:prstGeom>
        </p:spPr>
        <p:txBody>
          <a:bodyPr wrap="none">
            <a:spAutoFit/>
          </a:bodyPr>
          <a:lstStyle/>
          <a:p>
            <a:r>
              <a:rPr lang="en-US" sz="2800" b="1" dirty="0" smtClean="0">
                <a:solidFill>
                  <a:srgbClr val="0000FF"/>
                </a:solidFill>
                <a:latin typeface="Times New Roman" pitchFamily="18" charset="0"/>
                <a:cs typeface="Times New Roman" pitchFamily="18" charset="0"/>
              </a:rPr>
              <a:t>CEPC – current accelerator status</a:t>
            </a:r>
          </a:p>
        </p:txBody>
      </p:sp>
      <p:sp>
        <p:nvSpPr>
          <p:cNvPr id="5" name="TextBox 4"/>
          <p:cNvSpPr txBox="1"/>
          <p:nvPr/>
        </p:nvSpPr>
        <p:spPr>
          <a:xfrm>
            <a:off x="657520" y="1066800"/>
            <a:ext cx="5545557" cy="4216539"/>
          </a:xfrm>
          <a:prstGeom prst="rect">
            <a:avLst/>
          </a:prstGeom>
          <a:noFill/>
        </p:spPr>
        <p:txBody>
          <a:bodyPr wrap="none" rtlCol="0">
            <a:spAutoFit/>
          </a:bodyPr>
          <a:lstStyle/>
          <a:p>
            <a:r>
              <a:rPr lang="en-US" altLang="zh-CN" sz="2400" b="1" dirty="0" err="1" smtClean="0">
                <a:solidFill>
                  <a:srgbClr val="000099"/>
                </a:solidFill>
              </a:rPr>
              <a:t>e+e</a:t>
            </a:r>
            <a:r>
              <a:rPr lang="en-US" altLang="zh-CN" sz="2400" b="1" dirty="0" smtClean="0">
                <a:solidFill>
                  <a:srgbClr val="000099"/>
                </a:solidFill>
              </a:rPr>
              <a:t>- collider as a Higgs factory</a:t>
            </a:r>
          </a:p>
          <a:p>
            <a:pPr marL="800100" lvl="1" indent="-342900">
              <a:buFont typeface="Arial" panose="020B0604020202020204" pitchFamily="34" charset="0"/>
              <a:buChar char="•"/>
            </a:pPr>
            <a:r>
              <a:rPr lang="en-US" altLang="zh-CN" sz="2000" dirty="0" smtClean="0">
                <a:solidFill>
                  <a:srgbClr val="000099"/>
                </a:solidFill>
              </a:rPr>
              <a:t>Beam energy ~ 120 </a:t>
            </a:r>
            <a:r>
              <a:rPr lang="en-US" altLang="zh-CN" sz="2000" dirty="0" err="1" smtClean="0">
                <a:solidFill>
                  <a:srgbClr val="000099"/>
                </a:solidFill>
              </a:rPr>
              <a:t>GeV</a:t>
            </a:r>
            <a:endParaRPr lang="en-US" altLang="zh-CN" sz="2000" dirty="0" smtClean="0">
              <a:solidFill>
                <a:srgbClr val="000099"/>
              </a:solidFill>
            </a:endParaRPr>
          </a:p>
          <a:p>
            <a:pPr marL="800100" lvl="1" indent="-342900">
              <a:buFont typeface="Arial" panose="020B0604020202020204" pitchFamily="34" charset="0"/>
              <a:buChar char="•"/>
            </a:pPr>
            <a:r>
              <a:rPr lang="en-US" altLang="zh-CN" sz="2000" dirty="0" smtClean="0">
                <a:solidFill>
                  <a:srgbClr val="000099"/>
                </a:solidFill>
              </a:rPr>
              <a:t>Synchrotron radiation power ~50 MW</a:t>
            </a:r>
          </a:p>
          <a:p>
            <a:pPr marL="800100" lvl="1" indent="-342900">
              <a:buFont typeface="Arial" panose="020B0604020202020204" pitchFamily="34" charset="0"/>
              <a:buChar char="•"/>
            </a:pPr>
            <a:r>
              <a:rPr lang="en-US" altLang="zh-CN" sz="2000" b="1" dirty="0" smtClean="0">
                <a:solidFill>
                  <a:srgbClr val="C00000"/>
                </a:solidFill>
              </a:rPr>
              <a:t>50</a:t>
            </a:r>
            <a:r>
              <a:rPr lang="en-US" altLang="zh-CN" sz="2000" dirty="0" smtClean="0">
                <a:solidFill>
                  <a:srgbClr val="000099"/>
                </a:solidFill>
              </a:rPr>
              <a:t> in circumference (</a:t>
            </a:r>
            <a:r>
              <a:rPr lang="en-US" altLang="zh-CN" sz="2000" dirty="0" smtClean="0">
                <a:solidFill>
                  <a:srgbClr val="2E9238"/>
                </a:solidFill>
              </a:rPr>
              <a:t>two options</a:t>
            </a:r>
            <a:r>
              <a:rPr lang="en-US" altLang="zh-CN" sz="2000" dirty="0" smtClean="0">
                <a:solidFill>
                  <a:srgbClr val="000099"/>
                </a:solidFill>
              </a:rPr>
              <a:t>)</a:t>
            </a:r>
          </a:p>
          <a:p>
            <a:pPr lvl="1"/>
            <a:endParaRPr lang="en-US" altLang="zh-CN" sz="2000" dirty="0" smtClean="0">
              <a:solidFill>
                <a:srgbClr val="000099"/>
              </a:solidFill>
            </a:endParaRPr>
          </a:p>
          <a:p>
            <a:pPr lvl="1"/>
            <a:endParaRPr lang="en-US" altLang="zh-CN" sz="2000" dirty="0" smtClean="0">
              <a:solidFill>
                <a:srgbClr val="000099"/>
              </a:solidFill>
            </a:endParaRPr>
          </a:p>
          <a:p>
            <a:r>
              <a:rPr lang="en-US" altLang="zh-CN" sz="2400" b="1" dirty="0" smtClean="0">
                <a:solidFill>
                  <a:srgbClr val="000099"/>
                </a:solidFill>
              </a:rPr>
              <a:t>Proton-proton collider</a:t>
            </a:r>
          </a:p>
          <a:p>
            <a:pPr marL="800100" lvl="1" indent="-342900">
              <a:buFont typeface="Arial" panose="020B0604020202020204" pitchFamily="34" charset="0"/>
              <a:buChar char="•"/>
            </a:pPr>
            <a:r>
              <a:rPr lang="en-US" altLang="zh-CN" sz="2000" dirty="0" smtClean="0">
                <a:solidFill>
                  <a:srgbClr val="000099"/>
                </a:solidFill>
              </a:rPr>
              <a:t>Beam energy ~50-100 </a:t>
            </a:r>
            <a:r>
              <a:rPr lang="en-US" altLang="zh-CN" sz="2000" dirty="0" err="1" smtClean="0">
                <a:solidFill>
                  <a:srgbClr val="000099"/>
                </a:solidFill>
              </a:rPr>
              <a:t>TeV</a:t>
            </a:r>
            <a:r>
              <a:rPr lang="en-US" altLang="zh-CN" sz="2000" dirty="0" smtClean="0">
                <a:solidFill>
                  <a:srgbClr val="000099"/>
                </a:solidFill>
              </a:rPr>
              <a:t>   </a:t>
            </a:r>
          </a:p>
          <a:p>
            <a:pPr marL="800100" lvl="1" indent="-342900">
              <a:buFont typeface="Arial" panose="020B0604020202020204" pitchFamily="34" charset="0"/>
              <a:buChar char="•"/>
            </a:pPr>
            <a:r>
              <a:rPr lang="en-US" altLang="zh-CN" sz="2000" dirty="0" smtClean="0">
                <a:solidFill>
                  <a:srgbClr val="000099"/>
                </a:solidFill>
              </a:rPr>
              <a:t>50 or 70 km in circumference</a:t>
            </a:r>
          </a:p>
          <a:p>
            <a:pPr marL="800100" lvl="1" indent="-342900">
              <a:buFont typeface="Arial" panose="020B0604020202020204" pitchFamily="34" charset="0"/>
              <a:buChar char="•"/>
            </a:pPr>
            <a:r>
              <a:rPr lang="en-US" altLang="zh-CN" sz="2000" dirty="0" smtClean="0">
                <a:solidFill>
                  <a:srgbClr val="000099"/>
                </a:solidFill>
              </a:rPr>
              <a:t>Superconducting, high-field magnets (~20T)</a:t>
            </a:r>
          </a:p>
          <a:p>
            <a:pPr marL="800100" lvl="1" indent="-342900">
              <a:buFont typeface="Arial" panose="020B0604020202020204" pitchFamily="34" charset="0"/>
              <a:buChar char="•"/>
            </a:pPr>
            <a:endParaRPr lang="en-US" altLang="zh-CN" sz="2000" dirty="0" smtClean="0">
              <a:solidFill>
                <a:srgbClr val="000099"/>
              </a:solidFill>
            </a:endParaRPr>
          </a:p>
          <a:p>
            <a:pPr lvl="1"/>
            <a:endParaRPr lang="en-US" altLang="zh-CN" sz="2000" dirty="0" smtClean="0">
              <a:solidFill>
                <a:srgbClr val="000099"/>
              </a:solidFill>
            </a:endParaRPr>
          </a:p>
          <a:p>
            <a:endParaRPr lang="zh-CN" altLang="en-US" sz="2000" dirty="0"/>
          </a:p>
        </p:txBody>
      </p:sp>
      <p:cxnSp>
        <p:nvCxnSpPr>
          <p:cNvPr id="11" name="直接箭头连接符 10"/>
          <p:cNvCxnSpPr/>
          <p:nvPr/>
        </p:nvCxnSpPr>
        <p:spPr>
          <a:xfrm>
            <a:off x="1676400" y="2438400"/>
            <a:ext cx="304800" cy="228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981200" y="2482334"/>
            <a:ext cx="1189749" cy="400110"/>
          </a:xfrm>
          <a:prstGeom prst="rect">
            <a:avLst/>
          </a:prstGeom>
          <a:noFill/>
        </p:spPr>
        <p:txBody>
          <a:bodyPr wrap="none" rtlCol="0">
            <a:spAutoFit/>
          </a:bodyPr>
          <a:lstStyle/>
          <a:p>
            <a:r>
              <a:rPr lang="en-US" altLang="zh-CN" sz="2000" b="1" dirty="0">
                <a:solidFill>
                  <a:srgbClr val="C00000"/>
                </a:solidFill>
              </a:rPr>
              <a:t>b</a:t>
            </a:r>
            <a:r>
              <a:rPr lang="en-US" altLang="zh-CN" sz="2000" b="1" dirty="0" smtClean="0">
                <a:solidFill>
                  <a:srgbClr val="C00000"/>
                </a:solidFill>
              </a:rPr>
              <a:t>ase line </a:t>
            </a:r>
            <a:endParaRPr lang="zh-CN" altLang="en-US" sz="2000" b="1" dirty="0">
              <a:solidFill>
                <a:srgbClr val="C00000"/>
              </a:solidFill>
            </a:endParaRPr>
          </a:p>
        </p:txBody>
      </p:sp>
    </p:spTree>
    <p:extLst>
      <p:ext uri="{BB962C8B-B14F-4D97-AF65-F5344CB8AC3E}">
        <p14:creationId xmlns:p14="http://schemas.microsoft.com/office/powerpoint/2010/main" val="12151252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5453609" cy="523220"/>
          </a:xfrm>
          <a:prstGeom prst="rect">
            <a:avLst/>
          </a:prstGeom>
        </p:spPr>
        <p:txBody>
          <a:bodyPr wrap="none">
            <a:spAutoFit/>
          </a:bodyPr>
          <a:lstStyle/>
          <a:p>
            <a:r>
              <a:rPr lang="en-US" sz="2800" b="1" dirty="0" smtClean="0">
                <a:solidFill>
                  <a:srgbClr val="0000FF"/>
                </a:solidFill>
                <a:latin typeface="Times New Roman" pitchFamily="18" charset="0"/>
                <a:cs typeface="Times New Roman" pitchFamily="18" charset="0"/>
              </a:rPr>
              <a:t>CEPC – current accelerator status</a:t>
            </a:r>
          </a:p>
        </p:txBody>
      </p:sp>
      <p:sp>
        <p:nvSpPr>
          <p:cNvPr id="5" name="TextBox 4"/>
          <p:cNvSpPr txBox="1"/>
          <p:nvPr/>
        </p:nvSpPr>
        <p:spPr>
          <a:xfrm>
            <a:off x="676323" y="914400"/>
            <a:ext cx="7477077" cy="4724400"/>
          </a:xfrm>
          <a:prstGeom prst="rect">
            <a:avLst/>
          </a:prstGeom>
          <a:noFill/>
        </p:spPr>
        <p:txBody>
          <a:bodyPr wrap="square" rtlCol="0">
            <a:spAutoFit/>
          </a:bodyPr>
          <a:lstStyle/>
          <a:p>
            <a:r>
              <a:rPr lang="en-US" altLang="zh-CN" sz="2400" b="1" dirty="0">
                <a:solidFill>
                  <a:srgbClr val="000099"/>
                </a:solidFill>
              </a:rPr>
              <a:t>Main ring:</a:t>
            </a:r>
          </a:p>
          <a:p>
            <a:pPr marL="800100" lvl="1" indent="-342900">
              <a:buFont typeface="Arial" panose="020B0604020202020204" pitchFamily="34" charset="0"/>
              <a:buChar char="•"/>
            </a:pPr>
            <a:r>
              <a:rPr lang="en-US" altLang="zh-CN" sz="2000" dirty="0">
                <a:solidFill>
                  <a:srgbClr val="000099"/>
                </a:solidFill>
              </a:rPr>
              <a:t>A FODO lattice in arcs with 60 degree phase advances</a:t>
            </a:r>
          </a:p>
          <a:p>
            <a:pPr marL="800100" lvl="1" indent="-342900">
              <a:buFont typeface="Arial" panose="020B0604020202020204" pitchFamily="34" charset="0"/>
              <a:buChar char="•"/>
            </a:pPr>
            <a:r>
              <a:rPr lang="en-US" altLang="zh-CN" sz="2000" dirty="0">
                <a:solidFill>
                  <a:srgbClr val="000099"/>
                </a:solidFill>
              </a:rPr>
              <a:t>16-folder symmetry</a:t>
            </a:r>
          </a:p>
          <a:p>
            <a:pPr marL="800100" lvl="1" indent="-342900">
              <a:buFont typeface="Arial" panose="020B0604020202020204" pitchFamily="34" charset="0"/>
              <a:buChar char="•"/>
            </a:pPr>
            <a:r>
              <a:rPr lang="en-US" altLang="zh-CN" sz="2000" dirty="0">
                <a:solidFill>
                  <a:srgbClr val="000099"/>
                </a:solidFill>
              </a:rPr>
              <a:t>RF sections distribute around the ring</a:t>
            </a:r>
          </a:p>
          <a:p>
            <a:pPr lvl="1"/>
            <a:r>
              <a:rPr lang="en-US" altLang="zh-CN" sz="2000" dirty="0" smtClean="0">
                <a:solidFill>
                  <a:srgbClr val="000099"/>
                </a:solidFill>
              </a:rPr>
              <a:t>		</a:t>
            </a:r>
            <a:r>
              <a:rPr lang="en-US" altLang="zh-CN" sz="2000" dirty="0" err="1" smtClean="0">
                <a:solidFill>
                  <a:srgbClr val="C00000"/>
                </a:solidFill>
              </a:rPr>
              <a:t>f</a:t>
            </a:r>
            <a:r>
              <a:rPr lang="en-US" altLang="zh-CN" sz="2000" baseline="-25000" dirty="0" err="1" smtClean="0">
                <a:solidFill>
                  <a:srgbClr val="C00000"/>
                </a:solidFill>
              </a:rPr>
              <a:t>rf</a:t>
            </a:r>
            <a:r>
              <a:rPr lang="en-US" altLang="zh-CN" sz="2000" dirty="0" smtClean="0">
                <a:solidFill>
                  <a:srgbClr val="C00000"/>
                </a:solidFill>
              </a:rPr>
              <a:t> </a:t>
            </a:r>
            <a:r>
              <a:rPr lang="en-US" altLang="zh-CN" sz="2000" dirty="0">
                <a:solidFill>
                  <a:srgbClr val="C00000"/>
                </a:solidFill>
              </a:rPr>
              <a:t>= 700MHz is chosen</a:t>
            </a:r>
          </a:p>
          <a:p>
            <a:pPr marL="800100" lvl="1" indent="-342900">
              <a:buFont typeface="Arial" panose="020B0604020202020204" pitchFamily="34" charset="0"/>
              <a:buChar char="•"/>
            </a:pPr>
            <a:r>
              <a:rPr lang="en-US" altLang="zh-CN" sz="2000" dirty="0">
                <a:solidFill>
                  <a:srgbClr val="000099"/>
                </a:solidFill>
              </a:rPr>
              <a:t>Pretzel scheme is adopted for multi-bunch collision</a:t>
            </a:r>
          </a:p>
          <a:p>
            <a:pPr marL="800100" lvl="1" indent="-342900">
              <a:buFont typeface="Arial" panose="020B0604020202020204" pitchFamily="34" charset="0"/>
              <a:buChar char="•"/>
            </a:pPr>
            <a:r>
              <a:rPr lang="en-US" altLang="zh-CN" sz="2000" dirty="0">
                <a:solidFill>
                  <a:srgbClr val="000099"/>
                </a:solidFill>
              </a:rPr>
              <a:t>Double ring option is under-investigation </a:t>
            </a:r>
          </a:p>
          <a:p>
            <a:pPr marL="800100" lvl="1" indent="-342900">
              <a:buFont typeface="Arial" panose="020B0604020202020204" pitchFamily="34" charset="0"/>
              <a:buChar char="•"/>
            </a:pPr>
            <a:r>
              <a:rPr lang="en-US" altLang="zh-CN" sz="2000" dirty="0">
                <a:solidFill>
                  <a:srgbClr val="000099"/>
                </a:solidFill>
              </a:rPr>
              <a:t>ATF2 type and ILC type FFS designs are currently under study</a:t>
            </a:r>
          </a:p>
          <a:p>
            <a:pPr lvl="1"/>
            <a:endParaRPr lang="en-US" altLang="zh-CN" sz="2000" dirty="0">
              <a:solidFill>
                <a:srgbClr val="000099"/>
              </a:solidFill>
            </a:endParaRPr>
          </a:p>
          <a:p>
            <a:r>
              <a:rPr lang="en-US" altLang="zh-CN" sz="2400" b="1" dirty="0">
                <a:solidFill>
                  <a:srgbClr val="000099"/>
                </a:solidFill>
              </a:rPr>
              <a:t>Booster:</a:t>
            </a:r>
          </a:p>
          <a:p>
            <a:pPr marL="800100" lvl="1" indent="-342900">
              <a:buFont typeface="Arial" panose="020B0604020202020204" pitchFamily="34" charset="0"/>
              <a:buChar char="•"/>
            </a:pPr>
            <a:r>
              <a:rPr lang="en-US" altLang="zh-CN" sz="2000" dirty="0">
                <a:solidFill>
                  <a:srgbClr val="000099"/>
                </a:solidFill>
              </a:rPr>
              <a:t>In the same tunnel of the collider (6  – 120 </a:t>
            </a:r>
            <a:r>
              <a:rPr lang="en-US" altLang="zh-CN" sz="2000" dirty="0" err="1">
                <a:solidFill>
                  <a:srgbClr val="000099"/>
                </a:solidFill>
              </a:rPr>
              <a:t>GeV</a:t>
            </a:r>
            <a:r>
              <a:rPr lang="en-US" altLang="zh-CN" sz="2000" dirty="0">
                <a:solidFill>
                  <a:srgbClr val="000099"/>
                </a:solidFill>
              </a:rPr>
              <a:t>)</a:t>
            </a:r>
          </a:p>
          <a:p>
            <a:pPr lvl="1"/>
            <a:endParaRPr lang="en-US" altLang="zh-CN" sz="2000" dirty="0">
              <a:solidFill>
                <a:srgbClr val="000099"/>
              </a:solidFill>
            </a:endParaRPr>
          </a:p>
          <a:p>
            <a:pPr lvl="0"/>
            <a:r>
              <a:rPr lang="en-US" altLang="zh-CN" sz="2400" b="1" dirty="0" err="1" smtClean="0">
                <a:solidFill>
                  <a:srgbClr val="000099"/>
                </a:solidFill>
              </a:rPr>
              <a:t>Linac</a:t>
            </a:r>
            <a:r>
              <a:rPr lang="en-US" altLang="zh-CN" sz="2400" b="1" dirty="0" smtClean="0">
                <a:solidFill>
                  <a:srgbClr val="000099"/>
                </a:solidFill>
              </a:rPr>
              <a:t>:</a:t>
            </a:r>
            <a:endParaRPr lang="en-US" altLang="zh-CN" sz="2400" b="1" dirty="0">
              <a:solidFill>
                <a:srgbClr val="000099"/>
              </a:solidFill>
            </a:endParaRPr>
          </a:p>
          <a:p>
            <a:pPr marL="800100" lvl="1" indent="-342900">
              <a:buFont typeface="Arial" panose="020B0604020202020204" pitchFamily="34" charset="0"/>
              <a:buChar char="•"/>
            </a:pPr>
            <a:r>
              <a:rPr lang="en-US" altLang="zh-CN" sz="2000" dirty="0" smtClean="0">
                <a:solidFill>
                  <a:srgbClr val="000099"/>
                </a:solidFill>
              </a:rPr>
              <a:t>6 </a:t>
            </a:r>
            <a:r>
              <a:rPr lang="en-US" altLang="zh-CN" sz="2000" dirty="0" err="1" smtClean="0">
                <a:solidFill>
                  <a:srgbClr val="000099"/>
                </a:solidFill>
              </a:rPr>
              <a:t>GeV</a:t>
            </a:r>
            <a:r>
              <a:rPr lang="en-US" altLang="zh-CN" sz="2000" dirty="0" smtClean="0">
                <a:solidFill>
                  <a:srgbClr val="000099"/>
                </a:solidFill>
              </a:rPr>
              <a:t>–</a:t>
            </a:r>
            <a:r>
              <a:rPr lang="en-US" altLang="zh-CN" sz="2000" dirty="0" err="1" smtClean="0">
                <a:solidFill>
                  <a:srgbClr val="000099"/>
                </a:solidFill>
              </a:rPr>
              <a:t>Linac</a:t>
            </a:r>
            <a:r>
              <a:rPr lang="en-US" altLang="zh-CN" sz="2000" dirty="0" smtClean="0">
                <a:solidFill>
                  <a:srgbClr val="000099"/>
                </a:solidFill>
              </a:rPr>
              <a:t> </a:t>
            </a:r>
            <a:r>
              <a:rPr lang="en-US" altLang="zh-CN" sz="2000" dirty="0">
                <a:solidFill>
                  <a:srgbClr val="000099"/>
                </a:solidFill>
              </a:rPr>
              <a:t>will be </a:t>
            </a:r>
            <a:r>
              <a:rPr lang="en-US" altLang="zh-CN" sz="2000" dirty="0" smtClean="0">
                <a:solidFill>
                  <a:srgbClr val="000099"/>
                </a:solidFill>
              </a:rPr>
              <a:t>adopted</a:t>
            </a:r>
            <a:endParaRPr lang="en-US" altLang="zh-CN" sz="2000" dirty="0">
              <a:solidFill>
                <a:srgbClr val="000099"/>
              </a:solidFill>
            </a:endParaRPr>
          </a:p>
        </p:txBody>
      </p:sp>
    </p:spTree>
    <p:extLst>
      <p:ext uri="{BB962C8B-B14F-4D97-AF65-F5344CB8AC3E}">
        <p14:creationId xmlns:p14="http://schemas.microsoft.com/office/powerpoint/2010/main" val="6419493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98311" y="1371600"/>
            <a:ext cx="8230523" cy="4308872"/>
          </a:xfrm>
          <a:prstGeom prst="rect">
            <a:avLst/>
          </a:prstGeom>
          <a:noFill/>
        </p:spPr>
        <p:txBody>
          <a:bodyPr wrap="none" rtlCol="0">
            <a:spAutoFit/>
          </a:bodyPr>
          <a:lstStyle/>
          <a:p>
            <a:pPr>
              <a:spcBef>
                <a:spcPts val="1200"/>
              </a:spcBef>
            </a:pPr>
            <a:r>
              <a:rPr lang="en-US" altLang="zh-CN" sz="2600" dirty="0">
                <a:solidFill>
                  <a:srgbClr val="0000FF"/>
                </a:solidFill>
                <a:sym typeface="Symbol"/>
              </a:rPr>
              <a:t> </a:t>
            </a:r>
            <a:r>
              <a:rPr lang="en-US" altLang="zh-CN" sz="2600" dirty="0" smtClean="0">
                <a:solidFill>
                  <a:srgbClr val="0000FF"/>
                </a:solidFill>
                <a:sym typeface="Symbol"/>
              </a:rPr>
              <a:t>   </a:t>
            </a:r>
            <a:r>
              <a:rPr lang="en-US" sz="2600" dirty="0" err="1" smtClean="0">
                <a:solidFill>
                  <a:srgbClr val="C00000"/>
                </a:solidFill>
              </a:rPr>
              <a:t>CEPC+SppC</a:t>
            </a:r>
            <a:r>
              <a:rPr lang="en-US" sz="2600" dirty="0" smtClean="0">
                <a:solidFill>
                  <a:srgbClr val="002060"/>
                </a:solidFill>
              </a:rPr>
              <a:t> a Higgs factory and a high energy pp</a:t>
            </a:r>
            <a:r>
              <a:rPr lang="zh-CN" altLang="en-US" sz="2600" dirty="0">
                <a:solidFill>
                  <a:srgbClr val="002060"/>
                </a:solidFill>
              </a:rPr>
              <a:t> </a:t>
            </a:r>
            <a:r>
              <a:rPr lang="en-US" sz="2600" dirty="0" smtClean="0">
                <a:solidFill>
                  <a:srgbClr val="002060"/>
                </a:solidFill>
              </a:rPr>
              <a:t>collider </a:t>
            </a:r>
          </a:p>
          <a:p>
            <a:pPr>
              <a:spcBef>
                <a:spcPts val="1200"/>
              </a:spcBef>
            </a:pPr>
            <a:r>
              <a:rPr lang="en-US" altLang="zh-CN" sz="2600" dirty="0">
                <a:solidFill>
                  <a:srgbClr val="0000FF"/>
                </a:solidFill>
                <a:sym typeface="Symbol"/>
              </a:rPr>
              <a:t> </a:t>
            </a:r>
            <a:r>
              <a:rPr lang="en-US" altLang="zh-CN" sz="2600" dirty="0" smtClean="0">
                <a:solidFill>
                  <a:srgbClr val="0000FF"/>
                </a:solidFill>
                <a:sym typeface="Symbol"/>
              </a:rPr>
              <a:t>   </a:t>
            </a:r>
            <a:r>
              <a:rPr lang="en-US" sz="2600" dirty="0" smtClean="0">
                <a:solidFill>
                  <a:srgbClr val="C00000"/>
                </a:solidFill>
              </a:rPr>
              <a:t>Organization</a:t>
            </a:r>
          </a:p>
          <a:p>
            <a:pPr>
              <a:spcBef>
                <a:spcPts val="1200"/>
              </a:spcBef>
            </a:pPr>
            <a:r>
              <a:rPr lang="en-US" altLang="zh-CN" sz="2600" dirty="0">
                <a:solidFill>
                  <a:srgbClr val="0000FF"/>
                </a:solidFill>
                <a:sym typeface="Symbol"/>
              </a:rPr>
              <a:t> </a:t>
            </a:r>
            <a:r>
              <a:rPr lang="en-US" altLang="zh-CN" sz="2600" dirty="0" smtClean="0">
                <a:solidFill>
                  <a:srgbClr val="0000FF"/>
                </a:solidFill>
                <a:sym typeface="Symbol"/>
              </a:rPr>
              <a:t>   </a:t>
            </a:r>
            <a:r>
              <a:rPr lang="en-US" altLang="zh-CN" sz="2600" dirty="0" smtClean="0">
                <a:solidFill>
                  <a:srgbClr val="C00000"/>
                </a:solidFill>
                <a:sym typeface="Symbol"/>
              </a:rPr>
              <a:t>PRE-CDR</a:t>
            </a:r>
            <a:r>
              <a:rPr lang="zh-CN" altLang="en-US" sz="2600" dirty="0" smtClean="0">
                <a:solidFill>
                  <a:srgbClr val="0000FF"/>
                </a:solidFill>
                <a:sym typeface="Symbol"/>
              </a:rPr>
              <a:t>    </a:t>
            </a:r>
            <a:r>
              <a:rPr lang="en-US" altLang="zh-CN" sz="2600" dirty="0" smtClean="0">
                <a:solidFill>
                  <a:srgbClr val="002060"/>
                </a:solidFill>
                <a:sym typeface="Symbol"/>
              </a:rPr>
              <a:t>physics, </a:t>
            </a:r>
            <a:r>
              <a:rPr lang="en-US" sz="2600" dirty="0" smtClean="0">
                <a:solidFill>
                  <a:srgbClr val="002060"/>
                </a:solidFill>
              </a:rPr>
              <a:t>feasibility, technology, design, </a:t>
            </a:r>
          </a:p>
          <a:p>
            <a:r>
              <a:rPr lang="en-US" sz="2600" dirty="0">
                <a:solidFill>
                  <a:srgbClr val="002060"/>
                </a:solidFill>
              </a:rPr>
              <a:t>	</a:t>
            </a:r>
            <a:r>
              <a:rPr lang="en-US" sz="2600" dirty="0" smtClean="0">
                <a:solidFill>
                  <a:srgbClr val="002060"/>
                </a:solidFill>
              </a:rPr>
              <a:t>	 schedule, cost estimate </a:t>
            </a:r>
          </a:p>
          <a:p>
            <a:pPr>
              <a:spcBef>
                <a:spcPts val="1200"/>
              </a:spcBef>
            </a:pPr>
            <a:r>
              <a:rPr lang="en-US" altLang="zh-CN" sz="2600" dirty="0" smtClean="0">
                <a:solidFill>
                  <a:srgbClr val="0000FF"/>
                </a:solidFill>
                <a:sym typeface="Symbol"/>
              </a:rPr>
              <a:t>    </a:t>
            </a:r>
            <a:r>
              <a:rPr lang="en-US" sz="2600" dirty="0" smtClean="0">
                <a:solidFill>
                  <a:srgbClr val="C00000"/>
                </a:solidFill>
              </a:rPr>
              <a:t>Current status  </a:t>
            </a:r>
          </a:p>
          <a:p>
            <a:r>
              <a:rPr lang="en-US" sz="2600" dirty="0" smtClean="0">
                <a:solidFill>
                  <a:srgbClr val="002060"/>
                </a:solidFill>
              </a:rPr>
              <a:t>         		  theory, accelerator, detector, </a:t>
            </a:r>
          </a:p>
          <a:p>
            <a:r>
              <a:rPr lang="en-US" sz="2600" dirty="0">
                <a:solidFill>
                  <a:srgbClr val="002060"/>
                </a:solidFill>
              </a:rPr>
              <a:t>	</a:t>
            </a:r>
            <a:r>
              <a:rPr lang="en-US" sz="2600" dirty="0" smtClean="0">
                <a:solidFill>
                  <a:srgbClr val="002060"/>
                </a:solidFill>
              </a:rPr>
              <a:t>	  site consideration, civil engineering, </a:t>
            </a:r>
          </a:p>
          <a:p>
            <a:r>
              <a:rPr lang="en-US" sz="2600" dirty="0">
                <a:solidFill>
                  <a:srgbClr val="002060"/>
                </a:solidFill>
              </a:rPr>
              <a:t>	</a:t>
            </a:r>
            <a:r>
              <a:rPr lang="en-US" sz="2600" dirty="0" smtClean="0">
                <a:solidFill>
                  <a:srgbClr val="002060"/>
                </a:solidFill>
              </a:rPr>
              <a:t>	  worldwide effort, etc.</a:t>
            </a:r>
          </a:p>
          <a:p>
            <a:pPr>
              <a:spcBef>
                <a:spcPts val="1200"/>
              </a:spcBef>
            </a:pPr>
            <a:r>
              <a:rPr lang="en-US" altLang="zh-CN" sz="2600" dirty="0">
                <a:solidFill>
                  <a:srgbClr val="0000FF"/>
                </a:solidFill>
                <a:sym typeface="Symbol"/>
              </a:rPr>
              <a:t> </a:t>
            </a:r>
            <a:r>
              <a:rPr lang="en-US" altLang="zh-CN" sz="2600" dirty="0" smtClean="0">
                <a:solidFill>
                  <a:srgbClr val="0000FF"/>
                </a:solidFill>
                <a:sym typeface="Symbol"/>
              </a:rPr>
              <a:t>   </a:t>
            </a:r>
            <a:r>
              <a:rPr lang="en-US" altLang="zh-CN" sz="2600" dirty="0">
                <a:solidFill>
                  <a:srgbClr val="C00000"/>
                </a:solidFill>
                <a:sym typeface="Symbol"/>
              </a:rPr>
              <a:t>P</a:t>
            </a:r>
            <a:r>
              <a:rPr lang="en-US" altLang="zh-CN" sz="2600" dirty="0" smtClean="0">
                <a:solidFill>
                  <a:srgbClr val="C00000"/>
                </a:solidFill>
                <a:sym typeface="Symbol"/>
              </a:rPr>
              <a:t>rospects</a:t>
            </a:r>
          </a:p>
        </p:txBody>
      </p:sp>
      <p:sp>
        <p:nvSpPr>
          <p:cNvPr id="4" name="Rectangle 3"/>
          <p:cNvSpPr/>
          <p:nvPr/>
        </p:nvSpPr>
        <p:spPr>
          <a:xfrm>
            <a:off x="589844" y="609600"/>
            <a:ext cx="1505540" cy="584775"/>
          </a:xfrm>
          <a:prstGeom prst="rect">
            <a:avLst/>
          </a:prstGeom>
        </p:spPr>
        <p:txBody>
          <a:bodyPr wrap="none">
            <a:spAutoFit/>
          </a:bodyPr>
          <a:lstStyle/>
          <a:p>
            <a:r>
              <a:rPr lang="en-US" sz="3200" b="1" dirty="0" smtClean="0">
                <a:solidFill>
                  <a:srgbClr val="0000FF"/>
                </a:solidFill>
                <a:latin typeface="Times New Roman" pitchFamily="18" charset="0"/>
                <a:cs typeface="Times New Roman" pitchFamily="18" charset="0"/>
              </a:rPr>
              <a:t>Outline</a:t>
            </a:r>
            <a:endParaRPr lang="en-US" sz="2400" b="1" dirty="0">
              <a:solidFill>
                <a:srgbClr val="0000FF"/>
              </a:solidFill>
              <a:latin typeface="Times New Roman" pitchFamily="18" charset="0"/>
              <a:cs typeface="Times New Roman" pitchFamily="18" charset="0"/>
            </a:endParaRPr>
          </a:p>
        </p:txBody>
      </p:sp>
    </p:spTree>
    <p:extLst>
      <p:ext uri="{BB962C8B-B14F-4D97-AF65-F5344CB8AC3E}">
        <p14:creationId xmlns:p14="http://schemas.microsoft.com/office/powerpoint/2010/main" val="41130593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600" y="152400"/>
            <a:ext cx="5453609" cy="523220"/>
          </a:xfrm>
          <a:prstGeom prst="rect">
            <a:avLst/>
          </a:prstGeom>
        </p:spPr>
        <p:txBody>
          <a:bodyPr wrap="none">
            <a:spAutoFit/>
          </a:bodyPr>
          <a:lstStyle/>
          <a:p>
            <a:r>
              <a:rPr lang="en-US" sz="2800" b="1" dirty="0" smtClean="0">
                <a:solidFill>
                  <a:srgbClr val="0000FF"/>
                </a:solidFill>
                <a:latin typeface="Times New Roman" pitchFamily="18" charset="0"/>
                <a:cs typeface="Times New Roman" pitchFamily="18" charset="0"/>
              </a:rPr>
              <a:t>CEPC – current accelerator status</a:t>
            </a:r>
          </a:p>
        </p:txBody>
      </p:sp>
      <p:graphicFrame>
        <p:nvGraphicFramePr>
          <p:cNvPr id="5" name="表格 4"/>
          <p:cNvGraphicFramePr>
            <a:graphicFrameLocks noGrp="1"/>
          </p:cNvGraphicFramePr>
          <p:nvPr>
            <p:extLst>
              <p:ext uri="{D42A27DB-BD31-4B8C-83A1-F6EECF244321}">
                <p14:modId xmlns:p14="http://schemas.microsoft.com/office/powerpoint/2010/main" val="3274630923"/>
              </p:ext>
            </p:extLst>
          </p:nvPr>
        </p:nvGraphicFramePr>
        <p:xfrm>
          <a:off x="1177200" y="1216841"/>
          <a:ext cx="5105400" cy="5596890"/>
        </p:xfrm>
        <a:graphic>
          <a:graphicData uri="http://schemas.openxmlformats.org/drawingml/2006/table">
            <a:tbl>
              <a:tblPr/>
              <a:tblGrid>
                <a:gridCol w="2991270"/>
                <a:gridCol w="607250"/>
                <a:gridCol w="1506880"/>
              </a:tblGrid>
              <a:tr h="237133">
                <a:tc>
                  <a:txBody>
                    <a:bodyPr/>
                    <a:lstStyle/>
                    <a:p>
                      <a:pPr algn="l" fontAlgn="ctr"/>
                      <a:r>
                        <a:rPr lang="en-US" sz="1600" b="1" i="0" u="none" strike="noStrike" dirty="0">
                          <a:solidFill>
                            <a:srgbClr val="000000"/>
                          </a:solidFill>
                          <a:effectLst/>
                          <a:latin typeface="Arial Unicode MS"/>
                        </a:rPr>
                        <a:t>Accelerator Parameters</a:t>
                      </a:r>
                    </a:p>
                  </a:txBody>
                  <a:tcPr marL="9525" marR="9525" marT="9525"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600" b="1" i="0" u="none" strike="noStrike">
                          <a:solidFill>
                            <a:srgbClr val="000000"/>
                          </a:solidFill>
                          <a:effectLst/>
                          <a:latin typeface="Arial Unicode MS"/>
                        </a:rPr>
                        <a:t>　</a:t>
                      </a:r>
                    </a:p>
                  </a:txBody>
                  <a:tcPr marL="9525" marR="9525" marT="9525"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600" b="1" i="0" u="none" strike="noStrike">
                          <a:solidFill>
                            <a:srgbClr val="000000"/>
                          </a:solidFill>
                          <a:effectLst/>
                          <a:latin typeface="Arial Unicode MS"/>
                        </a:rPr>
                        <a:t>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237133">
                <a:tc>
                  <a:txBody>
                    <a:bodyPr/>
                    <a:lstStyle/>
                    <a:p>
                      <a:pPr algn="l" fontAlgn="ctr"/>
                      <a:r>
                        <a:rPr lang="en-US" sz="1600" b="0" i="0" u="none" strike="noStrike">
                          <a:solidFill>
                            <a:srgbClr val="000000"/>
                          </a:solidFill>
                          <a:effectLst/>
                          <a:latin typeface="Arial Unicode MS"/>
                        </a:rPr>
                        <a:t>Beam energy  [E]</a:t>
                      </a:r>
                    </a:p>
                  </a:txBody>
                  <a:tcPr marL="9525" marR="9525" marT="9525"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a:noFill/>
                    </a:lnB>
                  </a:tcPr>
                </a:tc>
                <a:tc>
                  <a:txBody>
                    <a:bodyPr/>
                    <a:lstStyle/>
                    <a:p>
                      <a:pPr algn="l" fontAlgn="ctr"/>
                      <a:r>
                        <a:rPr lang="en-US" sz="1600" b="0" i="0" u="none" strike="noStrike">
                          <a:solidFill>
                            <a:srgbClr val="000000"/>
                          </a:solidFill>
                          <a:effectLst/>
                          <a:latin typeface="Arial Unicode MS"/>
                        </a:rPr>
                        <a:t>GeV</a:t>
                      </a:r>
                    </a:p>
                  </a:txBody>
                  <a:tcPr marL="9525" marR="9525" marT="9525"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tcPr>
                </a:tc>
                <a:tc>
                  <a:txBody>
                    <a:bodyPr/>
                    <a:lstStyle/>
                    <a:p>
                      <a:pPr algn="l" fontAlgn="ctr"/>
                      <a:r>
                        <a:rPr lang="en-US" altLang="zh-CN" sz="1600" b="1" i="0" u="none" strike="noStrike">
                          <a:solidFill>
                            <a:srgbClr val="FFFFFF"/>
                          </a:solidFill>
                          <a:effectLst/>
                          <a:latin typeface="Arial Unicode MS"/>
                        </a:rPr>
                        <a:t>120</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solidFill>
                      <a:srgbClr val="3333CC"/>
                    </a:solidFill>
                  </a:tcPr>
                </a:tc>
              </a:tr>
              <a:tr h="237133">
                <a:tc>
                  <a:txBody>
                    <a:bodyPr/>
                    <a:lstStyle/>
                    <a:p>
                      <a:pPr algn="l" fontAlgn="ctr"/>
                      <a:r>
                        <a:rPr lang="en-US" sz="1600" b="0" i="0" u="none" strike="noStrike">
                          <a:solidFill>
                            <a:srgbClr val="000000"/>
                          </a:solidFill>
                          <a:effectLst/>
                          <a:latin typeface="Arial Unicode MS"/>
                        </a:rPr>
                        <a:t>Circumference  [C]</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600" b="0" i="0" u="none" strike="noStrike">
                          <a:solidFill>
                            <a:srgbClr val="000000"/>
                          </a:solidFill>
                          <a:effectLst/>
                          <a:latin typeface="Arial Unicode MS"/>
                        </a:rPr>
                        <a:t>km</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53.6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464132">
                <a:tc>
                  <a:txBody>
                    <a:bodyPr/>
                    <a:lstStyle/>
                    <a:p>
                      <a:pPr algn="l" fontAlgn="ctr"/>
                      <a:r>
                        <a:rPr lang="en-US" sz="1600" b="0" i="0" u="none" strike="noStrike">
                          <a:solidFill>
                            <a:srgbClr val="000000"/>
                          </a:solidFill>
                          <a:effectLst/>
                          <a:latin typeface="Arial Unicode MS"/>
                        </a:rPr>
                        <a:t>Luminosity [L]</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600" b="0" i="0" u="none" strike="noStrike">
                          <a:solidFill>
                            <a:srgbClr val="000000"/>
                          </a:solidFill>
                          <a:effectLst/>
                          <a:latin typeface="Arial Unicode MS"/>
                        </a:rPr>
                        <a:t>cm</a:t>
                      </a:r>
                      <a:r>
                        <a:rPr lang="en-US" sz="1600" b="0" i="0" u="none" strike="noStrike" baseline="30000">
                          <a:solidFill>
                            <a:srgbClr val="000000"/>
                          </a:solidFill>
                          <a:effectLst/>
                          <a:latin typeface="Arial Unicode MS"/>
                        </a:rPr>
                        <a:t>-2</a:t>
                      </a:r>
                      <a:r>
                        <a:rPr lang="en-US" sz="1600" b="0" i="0" u="none" strike="noStrike">
                          <a:solidFill>
                            <a:srgbClr val="000000"/>
                          </a:solidFill>
                          <a:effectLst/>
                          <a:latin typeface="Arial Unicode MS"/>
                        </a:rPr>
                        <a:t>s</a:t>
                      </a:r>
                      <a:r>
                        <a:rPr lang="en-US" sz="1600" b="0" i="0" u="none" strike="noStrike" baseline="30000">
                          <a:solidFill>
                            <a:srgbClr val="000000"/>
                          </a:solidFill>
                          <a:effectLst/>
                          <a:latin typeface="Arial Unicode MS"/>
                        </a:rPr>
                        <a:t>-1</a:t>
                      </a:r>
                      <a:endParaRPr lang="en-US" sz="1600" b="0" i="0" u="none" strike="noStrike">
                        <a:solidFill>
                          <a:srgbClr val="000000"/>
                        </a:solidFill>
                        <a:effectLst/>
                        <a:latin typeface="Arial Unicode MS"/>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sz="1600" b="1" i="0" u="none" strike="noStrike">
                          <a:solidFill>
                            <a:srgbClr val="FFFFFF"/>
                          </a:solidFill>
                          <a:effectLst/>
                          <a:latin typeface="Arial Unicode MS"/>
                        </a:rPr>
                        <a:t>1.82E+34</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37133">
                <a:tc>
                  <a:txBody>
                    <a:bodyPr/>
                    <a:lstStyle/>
                    <a:p>
                      <a:pPr algn="l" fontAlgn="ctr"/>
                      <a:r>
                        <a:rPr lang="en-US" sz="1600" b="0" i="0" u="none" strike="noStrike">
                          <a:solidFill>
                            <a:srgbClr val="000000"/>
                          </a:solidFill>
                          <a:effectLst/>
                          <a:latin typeface="Arial Unicode MS"/>
                        </a:rPr>
                        <a:t>SR power/beam [P]</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600" b="0" i="0" u="none" strike="noStrike">
                          <a:solidFill>
                            <a:srgbClr val="000000"/>
                          </a:solidFill>
                          <a:effectLst/>
                          <a:latin typeface="Arial Unicode MS"/>
                        </a:rPr>
                        <a:t>MW</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50</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237133">
                <a:tc>
                  <a:txBody>
                    <a:bodyPr/>
                    <a:lstStyle/>
                    <a:p>
                      <a:pPr algn="l" fontAlgn="ctr"/>
                      <a:r>
                        <a:rPr lang="en-US" sz="1600" b="0" i="0" u="none" strike="noStrike">
                          <a:solidFill>
                            <a:srgbClr val="000000"/>
                          </a:solidFill>
                          <a:effectLst/>
                          <a:latin typeface="Arial Unicode MS"/>
                        </a:rPr>
                        <a:t>Bending radius [</a:t>
                      </a:r>
                      <a:r>
                        <a:rPr lang="en-US" sz="1600" b="0" i="0" u="none" strike="noStrike">
                          <a:solidFill>
                            <a:srgbClr val="000000"/>
                          </a:solidFill>
                          <a:effectLst/>
                          <a:latin typeface="Symbol"/>
                        </a:rPr>
                        <a:t>r</a:t>
                      </a:r>
                      <a:r>
                        <a:rPr lang="en-US" sz="16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600" b="0" i="0" u="none" strike="noStrike">
                          <a:solidFill>
                            <a:srgbClr val="000000"/>
                          </a:solidFill>
                          <a:effectLst/>
                          <a:latin typeface="Arial Unicode MS"/>
                        </a:rPr>
                        <a:t>m</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6094</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237133">
                <a:tc>
                  <a:txBody>
                    <a:bodyPr/>
                    <a:lstStyle/>
                    <a:p>
                      <a:pPr algn="l" fontAlgn="ctr"/>
                      <a:r>
                        <a:rPr lang="en-US" sz="1600" b="0" i="0" u="none" strike="noStrike">
                          <a:solidFill>
                            <a:srgbClr val="000000"/>
                          </a:solidFill>
                          <a:effectLst/>
                          <a:latin typeface="Arial Unicode MS"/>
                        </a:rPr>
                        <a:t>N</a:t>
                      </a:r>
                      <a:r>
                        <a:rPr lang="en-US" sz="1050" b="0" i="0" u="none" strike="noStrike">
                          <a:solidFill>
                            <a:srgbClr val="000000"/>
                          </a:solidFill>
                          <a:effectLst/>
                          <a:latin typeface="Arial Unicode MS"/>
                        </a:rPr>
                        <a:t>IP</a:t>
                      </a:r>
                      <a:endParaRPr lang="en-US" sz="1600" b="0" i="0" u="none" strike="noStrike">
                        <a:solidFill>
                          <a:srgbClr val="000000"/>
                        </a:solidFill>
                        <a:effectLst/>
                        <a:latin typeface="Arial Unicode MS"/>
                      </a:endParaRP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600" b="0" i="0" u="none" strike="noStrike">
                        <a:solidFill>
                          <a:srgbClr val="000000"/>
                        </a:solidFill>
                        <a:effectLst/>
                        <a:latin typeface="Arial Unicode MS"/>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2</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237133">
                <a:tc>
                  <a:txBody>
                    <a:bodyPr/>
                    <a:lstStyle/>
                    <a:p>
                      <a:pPr algn="l" fontAlgn="ctr"/>
                      <a:r>
                        <a:rPr lang="en-US" sz="1600" b="0" i="0" u="none" strike="noStrike">
                          <a:solidFill>
                            <a:srgbClr val="000000"/>
                          </a:solidFill>
                          <a:effectLst/>
                          <a:latin typeface="Arial Unicode MS"/>
                        </a:rPr>
                        <a:t>n</a:t>
                      </a:r>
                      <a:r>
                        <a:rPr lang="en-US" sz="900" b="0" i="0" u="none" strike="noStrike">
                          <a:solidFill>
                            <a:srgbClr val="000000"/>
                          </a:solidFill>
                          <a:effectLst/>
                          <a:latin typeface="Arial Unicode MS"/>
                        </a:rPr>
                        <a:t>B</a:t>
                      </a:r>
                      <a:endParaRPr lang="en-US" sz="1600" b="0" i="0" u="none" strike="noStrike">
                        <a:solidFill>
                          <a:srgbClr val="000000"/>
                        </a:solidFill>
                        <a:effectLst/>
                        <a:latin typeface="Arial Unicode MS"/>
                      </a:endParaRP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600" b="0" i="0" u="none" strike="noStrike">
                        <a:solidFill>
                          <a:srgbClr val="000000"/>
                        </a:solidFill>
                        <a:effectLst/>
                        <a:latin typeface="Arial Unicode MS"/>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50</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237133">
                <a:tc>
                  <a:txBody>
                    <a:bodyPr/>
                    <a:lstStyle/>
                    <a:p>
                      <a:pPr algn="l" fontAlgn="ctr"/>
                      <a:r>
                        <a:rPr lang="en-US" sz="1600" b="0" i="0" u="none" strike="noStrike">
                          <a:solidFill>
                            <a:srgbClr val="000000"/>
                          </a:solidFill>
                          <a:effectLst/>
                          <a:latin typeface="Arial Unicode MS"/>
                        </a:rPr>
                        <a:t>filling factor [</a:t>
                      </a:r>
                      <a:r>
                        <a:rPr lang="en-US" sz="1600" b="0" i="0" u="none" strike="noStrike">
                          <a:solidFill>
                            <a:srgbClr val="000000"/>
                          </a:solidFill>
                          <a:effectLst/>
                          <a:latin typeface="Symbol"/>
                        </a:rPr>
                        <a:t>k</a:t>
                      </a:r>
                      <a:r>
                        <a:rPr lang="en-US" sz="16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600" b="0" i="0" u="none" strike="noStrike">
                        <a:solidFill>
                          <a:srgbClr val="000000"/>
                        </a:solidFill>
                        <a:effectLst/>
                        <a:latin typeface="Arial Unicode MS"/>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0.71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37133">
                <a:tc>
                  <a:txBody>
                    <a:bodyPr/>
                    <a:lstStyle/>
                    <a:p>
                      <a:pPr algn="l" fontAlgn="ctr"/>
                      <a:r>
                        <a:rPr lang="en-US" sz="1600" b="0" i="0" u="none" strike="noStrike">
                          <a:solidFill>
                            <a:srgbClr val="000000"/>
                          </a:solidFill>
                          <a:effectLst/>
                          <a:latin typeface="Arial Unicode MS"/>
                        </a:rPr>
                        <a:t>Lorentz factor [</a:t>
                      </a:r>
                      <a:r>
                        <a:rPr lang="en-US" sz="1600" b="0" i="0" u="none" strike="noStrike">
                          <a:solidFill>
                            <a:srgbClr val="000000"/>
                          </a:solidFill>
                          <a:effectLst/>
                          <a:latin typeface="Symbol"/>
                        </a:rPr>
                        <a:t>g</a:t>
                      </a:r>
                      <a:r>
                        <a:rPr lang="en-US" sz="16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600" b="0" i="0" u="none" strike="noStrike">
                        <a:solidFill>
                          <a:srgbClr val="000000"/>
                        </a:solidFill>
                        <a:effectLst/>
                        <a:latin typeface="Arial Unicode MS"/>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234834.66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37133">
                <a:tc>
                  <a:txBody>
                    <a:bodyPr/>
                    <a:lstStyle/>
                    <a:p>
                      <a:pPr algn="l" fontAlgn="ctr"/>
                      <a:r>
                        <a:rPr lang="en-US" sz="1600" b="0" i="0" u="none" strike="noStrike">
                          <a:solidFill>
                            <a:srgbClr val="000000"/>
                          </a:solidFill>
                          <a:effectLst/>
                          <a:latin typeface="Arial Unicode MS"/>
                        </a:rPr>
                        <a:t>Revolution period [T</a:t>
                      </a:r>
                      <a:r>
                        <a:rPr lang="en-US" sz="1050" b="0" i="0" u="none" strike="noStrike">
                          <a:solidFill>
                            <a:srgbClr val="000000"/>
                          </a:solidFill>
                          <a:effectLst/>
                          <a:latin typeface="Arial Unicode MS"/>
                        </a:rPr>
                        <a:t>0</a:t>
                      </a:r>
                      <a:r>
                        <a:rPr lang="en-US" sz="16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600" b="0" i="0" u="none" strike="noStrike">
                          <a:solidFill>
                            <a:srgbClr val="000000"/>
                          </a:solidFill>
                          <a:effectLst/>
                          <a:latin typeface="Arial Unicode MS"/>
                        </a:rPr>
                        <a:t>s</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sz="1600" b="1" i="0" u="none" strike="noStrike" dirty="0">
                          <a:solidFill>
                            <a:srgbClr val="FFFFFF"/>
                          </a:solidFill>
                          <a:effectLst/>
                          <a:latin typeface="Arial Unicode MS"/>
                        </a:rPr>
                        <a:t>1.79E-04</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37133">
                <a:tc>
                  <a:txBody>
                    <a:bodyPr/>
                    <a:lstStyle/>
                    <a:p>
                      <a:pPr algn="l" fontAlgn="ctr"/>
                      <a:r>
                        <a:rPr lang="en-US" sz="1600" b="0" i="0" u="none" strike="noStrike">
                          <a:solidFill>
                            <a:srgbClr val="000000"/>
                          </a:solidFill>
                          <a:effectLst/>
                          <a:latin typeface="Arial Unicode MS"/>
                        </a:rPr>
                        <a:t>Revolution frequency [f</a:t>
                      </a:r>
                      <a:r>
                        <a:rPr lang="en-US" sz="1050" b="0" i="0" u="none" strike="noStrike">
                          <a:solidFill>
                            <a:srgbClr val="000000"/>
                          </a:solidFill>
                          <a:effectLst/>
                          <a:latin typeface="Arial Unicode MS"/>
                        </a:rPr>
                        <a:t>0</a:t>
                      </a:r>
                      <a:r>
                        <a:rPr lang="en-US" sz="16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600" b="0" i="0" u="none" strike="noStrike">
                          <a:solidFill>
                            <a:srgbClr val="000000"/>
                          </a:solidFill>
                          <a:effectLst/>
                          <a:latin typeface="Arial Unicode MS"/>
                        </a:rPr>
                        <a:t>Hz</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5591.66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37133">
                <a:tc>
                  <a:txBody>
                    <a:bodyPr/>
                    <a:lstStyle/>
                    <a:p>
                      <a:pPr algn="l" fontAlgn="ctr"/>
                      <a:r>
                        <a:rPr lang="en-US" sz="1600" b="0" i="0" u="none" strike="noStrike">
                          <a:solidFill>
                            <a:srgbClr val="000000"/>
                          </a:solidFill>
                          <a:effectLst/>
                          <a:latin typeface="Arial Unicode MS"/>
                        </a:rPr>
                        <a:t>Magnetic rigidity [B</a:t>
                      </a:r>
                      <a:r>
                        <a:rPr lang="en-US" sz="1600" b="0" i="0" u="none" strike="noStrike">
                          <a:solidFill>
                            <a:srgbClr val="000000"/>
                          </a:solidFill>
                          <a:effectLst/>
                          <a:latin typeface="Symbol"/>
                        </a:rPr>
                        <a:t>r</a:t>
                      </a:r>
                      <a:r>
                        <a:rPr lang="en-US" sz="16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600" b="0" i="0" u="none" strike="noStrike">
                          <a:solidFill>
                            <a:srgbClr val="000000"/>
                          </a:solidFill>
                          <a:effectLst/>
                          <a:latin typeface="Arial Unicode MS"/>
                        </a:rPr>
                        <a:t>T·m</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400.27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496560">
                <a:tc>
                  <a:txBody>
                    <a:bodyPr/>
                    <a:lstStyle/>
                    <a:p>
                      <a:pPr algn="l" fontAlgn="ctr"/>
                      <a:r>
                        <a:rPr lang="en-US" sz="1600" b="0" i="0" u="none" strike="noStrike">
                          <a:solidFill>
                            <a:srgbClr val="000000"/>
                          </a:solidFill>
                          <a:effectLst/>
                          <a:latin typeface="Arial Unicode MS"/>
                        </a:rPr>
                        <a:t>momentum compaction factor [</a:t>
                      </a:r>
                      <a:r>
                        <a:rPr lang="en-US" sz="1600" b="0" i="0" u="none" strike="noStrike">
                          <a:solidFill>
                            <a:srgbClr val="000000"/>
                          </a:solidFill>
                          <a:effectLst/>
                          <a:latin typeface="Symbol"/>
                        </a:rPr>
                        <a:t>a</a:t>
                      </a:r>
                      <a:r>
                        <a:rPr lang="en-US" sz="1050" b="0" i="0" u="none" strike="noStrike">
                          <a:solidFill>
                            <a:srgbClr val="000000"/>
                          </a:solidFill>
                          <a:effectLst/>
                          <a:latin typeface="Arial Unicode MS"/>
                        </a:rPr>
                        <a:t>p</a:t>
                      </a:r>
                      <a:r>
                        <a:rPr lang="en-US" sz="1800" b="0" i="0" u="none" strike="noStrike">
                          <a:solidFill>
                            <a:srgbClr val="000000"/>
                          </a:solidFill>
                          <a:effectLst/>
                          <a:latin typeface="Arial Unicode MS"/>
                        </a:rPr>
                        <a:t>]</a:t>
                      </a:r>
                      <a:endParaRPr lang="en-US" sz="1600" b="0" i="0" u="none" strike="noStrike">
                        <a:solidFill>
                          <a:srgbClr val="000000"/>
                        </a:solidFill>
                        <a:effectLst/>
                        <a:latin typeface="Symbol"/>
                      </a:endParaRP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600" b="0" i="0" u="none" strike="noStrike">
                        <a:solidFill>
                          <a:srgbClr val="000000"/>
                        </a:solidFill>
                        <a:effectLst/>
                        <a:latin typeface="Symbol"/>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sz="1600" b="1" i="0" u="none" strike="noStrike">
                          <a:solidFill>
                            <a:srgbClr val="FFFFFF"/>
                          </a:solidFill>
                          <a:effectLst/>
                          <a:latin typeface="Arial Unicode MS"/>
                        </a:rPr>
                        <a:t>4.15E-05</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237133">
                <a:tc>
                  <a:txBody>
                    <a:bodyPr/>
                    <a:lstStyle/>
                    <a:p>
                      <a:pPr algn="l" fontAlgn="ctr"/>
                      <a:r>
                        <a:rPr lang="en-US" sz="1600" b="0" i="0" u="none" strike="noStrike">
                          <a:solidFill>
                            <a:srgbClr val="000000"/>
                          </a:solidFill>
                          <a:effectLst/>
                          <a:latin typeface="Arial Unicode MS"/>
                        </a:rPr>
                        <a:t>Energy acceptance Ring[</a:t>
                      </a:r>
                      <a:r>
                        <a:rPr lang="en-US" sz="1600" b="0" i="0" u="none" strike="noStrike">
                          <a:solidFill>
                            <a:srgbClr val="000000"/>
                          </a:solidFill>
                          <a:effectLst/>
                          <a:latin typeface="Symbol"/>
                        </a:rPr>
                        <a:t>h</a:t>
                      </a:r>
                      <a:r>
                        <a:rPr lang="en-US" sz="1600" b="0" i="0" u="none" strike="noStrike">
                          <a:solidFill>
                            <a:srgbClr val="000000"/>
                          </a:solidFill>
                          <a:effectLst/>
                          <a:latin typeface="Arial Unicode MS"/>
                        </a:rPr>
                        <a:t>]</a:t>
                      </a:r>
                      <a:endParaRPr lang="en-US" sz="1600" b="0" i="0" u="none" strike="noStrike">
                        <a:solidFill>
                          <a:srgbClr val="000000"/>
                        </a:solidFill>
                        <a:effectLst/>
                        <a:latin typeface="Symbol"/>
                      </a:endParaRP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600" b="0" i="0" u="none" strike="noStrike">
                        <a:solidFill>
                          <a:srgbClr val="000000"/>
                        </a:solidFill>
                        <a:effectLst/>
                        <a:latin typeface="Symbol"/>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0.02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496560">
                <a:tc>
                  <a:txBody>
                    <a:bodyPr/>
                    <a:lstStyle/>
                    <a:p>
                      <a:pPr algn="l" fontAlgn="ctr"/>
                      <a:r>
                        <a:rPr lang="en-US" sz="1600" b="0" i="0" u="none" strike="noStrike">
                          <a:solidFill>
                            <a:srgbClr val="000000"/>
                          </a:solidFill>
                          <a:effectLst/>
                          <a:latin typeface="Arial Unicode MS"/>
                        </a:rPr>
                        <a:t>cross-section for radiative Bhabha scattering  [</a:t>
                      </a:r>
                      <a:r>
                        <a:rPr lang="en-US" sz="1600" b="0" i="0" u="none" strike="noStrike">
                          <a:solidFill>
                            <a:srgbClr val="000000"/>
                          </a:solidFill>
                          <a:effectLst/>
                          <a:latin typeface="Symbol"/>
                        </a:rPr>
                        <a:t>s</a:t>
                      </a:r>
                      <a:r>
                        <a:rPr lang="en-US" sz="1050" b="0" i="0" u="none" strike="noStrike">
                          <a:solidFill>
                            <a:srgbClr val="000000"/>
                          </a:solidFill>
                          <a:effectLst/>
                          <a:latin typeface="Arial Unicode MS"/>
                        </a:rPr>
                        <a:t>ee</a:t>
                      </a:r>
                      <a:r>
                        <a:rPr lang="en-US" sz="1800" b="0" i="0" u="none" strike="noStrike">
                          <a:solidFill>
                            <a:srgbClr val="000000"/>
                          </a:solidFill>
                          <a:effectLst/>
                          <a:latin typeface="Arial Unicode MS"/>
                        </a:rPr>
                        <a:t>]</a:t>
                      </a:r>
                      <a:endParaRPr lang="en-US" sz="1600" b="0" i="0" u="none" strike="noStrike">
                        <a:solidFill>
                          <a:srgbClr val="000000"/>
                        </a:solidFill>
                        <a:effectLst/>
                        <a:latin typeface="Arial Unicode MS"/>
                      </a:endParaRP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600" b="0" i="0" u="none" strike="noStrike">
                          <a:solidFill>
                            <a:srgbClr val="000000"/>
                          </a:solidFill>
                          <a:effectLst/>
                          <a:latin typeface="Arial Unicode MS"/>
                        </a:rPr>
                        <a:t>cm</a:t>
                      </a:r>
                      <a:r>
                        <a:rPr lang="en-US" sz="1600" b="0" i="0" u="none" strike="noStrike" baseline="30000">
                          <a:solidFill>
                            <a:srgbClr val="000000"/>
                          </a:solidFill>
                          <a:effectLst/>
                          <a:latin typeface="Arial Unicode MS"/>
                        </a:rPr>
                        <a:t>2</a:t>
                      </a:r>
                      <a:endParaRPr lang="en-US" sz="1600" b="0" i="0" u="none" strike="noStrike">
                        <a:solidFill>
                          <a:srgbClr val="000000"/>
                        </a:solidFill>
                        <a:effectLst/>
                        <a:latin typeface="Arial Unicode MS"/>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sz="1600" b="1" i="0" u="none" strike="noStrike">
                          <a:solidFill>
                            <a:srgbClr val="FFFFFF"/>
                          </a:solidFill>
                          <a:effectLst/>
                          <a:latin typeface="Arial Unicode MS"/>
                        </a:rPr>
                        <a:t>1.53E-25</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464132">
                <a:tc>
                  <a:txBody>
                    <a:bodyPr/>
                    <a:lstStyle/>
                    <a:p>
                      <a:pPr algn="l" fontAlgn="ctr"/>
                      <a:r>
                        <a:rPr lang="en-US" sz="1600" b="0" i="0" u="none" strike="noStrike">
                          <a:solidFill>
                            <a:srgbClr val="000000"/>
                          </a:solidFill>
                          <a:effectLst/>
                          <a:latin typeface="Arial Unicode MS"/>
                        </a:rPr>
                        <a:t>lifetime due to radiative Bhabha scattering [</a:t>
                      </a:r>
                      <a:r>
                        <a:rPr lang="en-US" sz="1600" b="0" i="0" u="none" strike="noStrike">
                          <a:solidFill>
                            <a:srgbClr val="000000"/>
                          </a:solidFill>
                          <a:effectLst/>
                          <a:latin typeface="Symbol"/>
                        </a:rPr>
                        <a:t>t</a:t>
                      </a:r>
                      <a:r>
                        <a:rPr lang="en-US" sz="1600" b="0" i="0" u="none" strike="noStrike" baseline="-25000">
                          <a:solidFill>
                            <a:srgbClr val="000000"/>
                          </a:solidFill>
                          <a:effectLst/>
                          <a:latin typeface="Arial Unicode MS"/>
                        </a:rPr>
                        <a:t>L</a:t>
                      </a:r>
                      <a:r>
                        <a:rPr lang="en-US" sz="16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600" b="0" i="0" u="none" strike="noStrike">
                          <a:solidFill>
                            <a:srgbClr val="000000"/>
                          </a:solidFill>
                          <a:effectLst/>
                          <a:latin typeface="Arial Unicode MS"/>
                        </a:rPr>
                        <a:t>min</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600" b="1" i="0" u="none" strike="noStrike">
                          <a:solidFill>
                            <a:srgbClr val="FFFFFF"/>
                          </a:solidFill>
                          <a:effectLst/>
                          <a:latin typeface="Arial Unicode MS"/>
                        </a:rPr>
                        <a:t>55.42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37133">
                <a:tc>
                  <a:txBody>
                    <a:bodyPr/>
                    <a:lstStyle/>
                    <a:p>
                      <a:pPr algn="l" fontAlgn="ctr"/>
                      <a:r>
                        <a:rPr lang="en-US" sz="1600" b="0" i="0" u="none" strike="noStrike">
                          <a:solidFill>
                            <a:srgbClr val="000000"/>
                          </a:solidFill>
                          <a:effectLst/>
                          <a:latin typeface="Arial Unicode MS"/>
                        </a:rPr>
                        <a:t>build-up time of polarization [</a:t>
                      </a:r>
                      <a:r>
                        <a:rPr lang="en-US" sz="1600" b="0" i="0" u="none" strike="noStrike">
                          <a:solidFill>
                            <a:srgbClr val="000000"/>
                          </a:solidFill>
                          <a:effectLst/>
                          <a:latin typeface="Symbol"/>
                        </a:rPr>
                        <a:t>t</a:t>
                      </a:r>
                      <a:r>
                        <a:rPr lang="en-US" sz="1600" b="0" i="0" u="none" strike="noStrike" baseline="-25000">
                          <a:solidFill>
                            <a:srgbClr val="000000"/>
                          </a:solidFill>
                          <a:effectLst/>
                          <a:latin typeface="Arial Unicode MS"/>
                        </a:rPr>
                        <a:t>p</a:t>
                      </a:r>
                      <a:r>
                        <a:rPr lang="en-US" sz="16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ctr"/>
                      <a:r>
                        <a:rPr lang="en-US" sz="1600" b="0" i="0" u="none" strike="noStrike" dirty="0">
                          <a:solidFill>
                            <a:srgbClr val="000000"/>
                          </a:solidFill>
                          <a:effectLst/>
                          <a:latin typeface="Arial Unicode MS"/>
                        </a:rPr>
                        <a:t>min</a:t>
                      </a:r>
                    </a:p>
                  </a:txBody>
                  <a:tcPr marL="9525" marR="9525" marT="9525" marB="0" anchor="ctr">
                    <a:lnL>
                      <a:noFill/>
                    </a:lnL>
                    <a:lnR w="190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ctr"/>
                      <a:r>
                        <a:rPr lang="en-US" altLang="zh-CN" sz="1600" b="1" i="0" u="none" strike="noStrike" dirty="0">
                          <a:solidFill>
                            <a:srgbClr val="FFFFFF"/>
                          </a:solidFill>
                          <a:effectLst/>
                          <a:latin typeface="Arial Unicode MS"/>
                        </a:rPr>
                        <a:t>21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FF0000"/>
                    </a:solidFill>
                  </a:tcPr>
                </a:tc>
              </a:tr>
            </a:tbl>
          </a:graphicData>
        </a:graphic>
      </p:graphicFrame>
      <p:sp>
        <p:nvSpPr>
          <p:cNvPr id="9" name="TextBox 8"/>
          <p:cNvSpPr txBox="1"/>
          <p:nvPr/>
        </p:nvSpPr>
        <p:spPr>
          <a:xfrm>
            <a:off x="2133598" y="762000"/>
            <a:ext cx="3192605" cy="461665"/>
          </a:xfrm>
          <a:prstGeom prst="rect">
            <a:avLst/>
          </a:prstGeom>
          <a:noFill/>
        </p:spPr>
        <p:txBody>
          <a:bodyPr wrap="none" rtlCol="0">
            <a:spAutoFit/>
          </a:bodyPr>
          <a:lstStyle/>
          <a:p>
            <a:r>
              <a:rPr lang="en-US" altLang="zh-CN" sz="2400" b="1" dirty="0">
                <a:solidFill>
                  <a:srgbClr val="7030A0"/>
                </a:solidFill>
              </a:rPr>
              <a:t>p</a:t>
            </a:r>
            <a:r>
              <a:rPr lang="en-US" altLang="zh-CN" sz="2400" b="1" dirty="0" smtClean="0">
                <a:solidFill>
                  <a:srgbClr val="7030A0"/>
                </a:solidFill>
              </a:rPr>
              <a:t>reliminary parameters</a:t>
            </a:r>
            <a:endParaRPr lang="zh-CN" altLang="en-US" sz="2400" b="1" dirty="0">
              <a:solidFill>
                <a:srgbClr val="7030A0"/>
              </a:solidFill>
            </a:endParaRPr>
          </a:p>
        </p:txBody>
      </p:sp>
      <p:graphicFrame>
        <p:nvGraphicFramePr>
          <p:cNvPr id="10" name="表格 9"/>
          <p:cNvGraphicFramePr>
            <a:graphicFrameLocks noGrp="1"/>
          </p:cNvGraphicFramePr>
          <p:nvPr>
            <p:extLst>
              <p:ext uri="{D42A27DB-BD31-4B8C-83A1-F6EECF244321}">
                <p14:modId xmlns:p14="http://schemas.microsoft.com/office/powerpoint/2010/main" val="1669707112"/>
              </p:ext>
            </p:extLst>
          </p:nvPr>
        </p:nvGraphicFramePr>
        <p:xfrm>
          <a:off x="6629400" y="2743200"/>
          <a:ext cx="1854200" cy="1304925"/>
        </p:xfrm>
        <a:graphic>
          <a:graphicData uri="http://schemas.openxmlformats.org/drawingml/2006/table">
            <a:tbl>
              <a:tblPr/>
              <a:tblGrid>
                <a:gridCol w="684628"/>
                <a:gridCol w="1169572"/>
              </a:tblGrid>
              <a:tr h="647700">
                <a:tc>
                  <a:txBody>
                    <a:bodyPr/>
                    <a:lstStyle/>
                    <a:p>
                      <a:pPr algn="l" fontAlgn="ctr"/>
                      <a:r>
                        <a:rPr lang="zh-CN" altLang="en-US" sz="1100" b="1" i="0" u="none" strike="noStrike" dirty="0">
                          <a:solidFill>
                            <a:srgbClr val="000000"/>
                          </a:solidFill>
                          <a:effectLst/>
                          <a:latin typeface="Arial Unicode MS"/>
                        </a:rPr>
                        <a:t>　</a:t>
                      </a:r>
                    </a:p>
                  </a:txBody>
                  <a:tcPr marL="9525" marR="9525" marT="9525" marB="0" anchor="ctr">
                    <a:lnL>
                      <a:noFill/>
                    </a:lnL>
                    <a:lnR>
                      <a:noFill/>
                    </a:lnR>
                    <a:lnT>
                      <a:noFill/>
                    </a:lnT>
                    <a:lnB>
                      <a:noFill/>
                    </a:lnB>
                    <a:solidFill>
                      <a:srgbClr val="6600FF"/>
                    </a:solidFill>
                  </a:tcPr>
                </a:tc>
                <a:tc>
                  <a:txBody>
                    <a:bodyPr/>
                    <a:lstStyle/>
                    <a:p>
                      <a:pPr algn="l" fontAlgn="ctr"/>
                      <a:r>
                        <a:rPr lang="en-US" sz="1100" b="0" i="0" u="none" strike="noStrike" dirty="0">
                          <a:solidFill>
                            <a:srgbClr val="000000"/>
                          </a:solidFill>
                          <a:effectLst/>
                          <a:latin typeface="Arial Unicode MS"/>
                        </a:rPr>
                        <a:t>input</a:t>
                      </a:r>
                    </a:p>
                  </a:txBody>
                  <a:tcPr marL="9525" marR="9525" marT="9525" marB="0" anchor="ctr">
                    <a:lnL>
                      <a:noFill/>
                    </a:lnL>
                    <a:lnR>
                      <a:noFill/>
                    </a:lnR>
                    <a:lnT>
                      <a:noFill/>
                    </a:lnT>
                    <a:lnB>
                      <a:noFill/>
                    </a:lnB>
                  </a:tcPr>
                </a:tc>
              </a:tr>
              <a:tr h="219075">
                <a:tc>
                  <a:txBody>
                    <a:bodyPr/>
                    <a:lstStyle/>
                    <a:p>
                      <a:pPr algn="l" fontAlgn="ctr"/>
                      <a:r>
                        <a:rPr lang="zh-CN" altLang="en-US" sz="1100" b="0" i="0" u="none" strike="noStrike">
                          <a:solidFill>
                            <a:srgbClr val="000000"/>
                          </a:solidFill>
                          <a:effectLst/>
                          <a:latin typeface="Symbol"/>
                        </a:rPr>
                        <a:t>　</a:t>
                      </a:r>
                    </a:p>
                  </a:txBody>
                  <a:tcPr marL="9525" marR="9525" marT="9525" marB="0" anchor="ctr">
                    <a:lnL>
                      <a:noFill/>
                    </a:lnL>
                    <a:lnR>
                      <a:noFill/>
                    </a:lnR>
                    <a:lnT>
                      <a:noFill/>
                    </a:lnT>
                    <a:lnB>
                      <a:noFill/>
                    </a:lnB>
                    <a:solidFill>
                      <a:srgbClr val="FF0000"/>
                    </a:solidFill>
                  </a:tcPr>
                </a:tc>
                <a:tc>
                  <a:txBody>
                    <a:bodyPr/>
                    <a:lstStyle/>
                    <a:p>
                      <a:pPr algn="l" fontAlgn="ctr"/>
                      <a:r>
                        <a:rPr lang="en-US" sz="1100" b="0" i="0" u="none" strike="noStrike">
                          <a:solidFill>
                            <a:srgbClr val="000000"/>
                          </a:solidFill>
                          <a:effectLst/>
                          <a:latin typeface="Arial Unicode MS"/>
                        </a:rPr>
                        <a:t>calculated</a:t>
                      </a:r>
                    </a:p>
                  </a:txBody>
                  <a:tcPr marL="9525" marR="9525" marT="9525" marB="0" anchor="ctr">
                    <a:lnL>
                      <a:noFill/>
                    </a:lnL>
                    <a:lnR>
                      <a:noFill/>
                    </a:lnR>
                    <a:lnT>
                      <a:noFill/>
                    </a:lnT>
                    <a:lnB>
                      <a:noFill/>
                    </a:lnB>
                  </a:tcPr>
                </a:tc>
              </a:tr>
              <a:tr h="209550">
                <a:tc>
                  <a:txBody>
                    <a:bodyPr/>
                    <a:lstStyle/>
                    <a:p>
                      <a:pPr algn="l" fontAlgn="ctr"/>
                      <a:endParaRPr lang="zh-CN" altLang="en-US" sz="1100" b="0" i="0" u="none" strike="noStrike">
                        <a:solidFill>
                          <a:srgbClr val="000000"/>
                        </a:solidFill>
                        <a:effectLst/>
                        <a:latin typeface="Symbol"/>
                      </a:endParaRPr>
                    </a:p>
                  </a:txBody>
                  <a:tcPr marL="9525" marR="9525" marT="9525" marB="0" anchor="ctr">
                    <a:lnL>
                      <a:noFill/>
                    </a:lnL>
                    <a:lnR>
                      <a:noFill/>
                    </a:lnR>
                    <a:lnT>
                      <a:noFill/>
                    </a:lnT>
                    <a:lnB>
                      <a:noFill/>
                    </a:lnB>
                  </a:tcPr>
                </a:tc>
                <a:tc>
                  <a:txBody>
                    <a:bodyPr/>
                    <a:lstStyle/>
                    <a:p>
                      <a:pPr algn="l" fontAlgn="ctr"/>
                      <a:endParaRPr lang="zh-CN" altLang="en-US" sz="1100" b="0" i="0" u="none" strike="noStrike">
                        <a:solidFill>
                          <a:srgbClr val="000000"/>
                        </a:solidFill>
                        <a:effectLst/>
                        <a:latin typeface="Arial Unicode MS"/>
                      </a:endParaRPr>
                    </a:p>
                  </a:txBody>
                  <a:tcPr marL="9525" marR="9525" marT="9525" marB="0" anchor="ctr">
                    <a:lnL>
                      <a:noFill/>
                    </a:lnL>
                    <a:lnR>
                      <a:noFill/>
                    </a:lnR>
                    <a:lnT>
                      <a:noFill/>
                    </a:lnT>
                    <a:lnB>
                      <a:noFill/>
                    </a:lnB>
                  </a:tcPr>
                </a:tc>
              </a:tr>
              <a:tr h="228600">
                <a:tc>
                  <a:txBody>
                    <a:bodyPr/>
                    <a:lstStyle/>
                    <a:p>
                      <a:pPr algn="l" fontAlgn="ctr"/>
                      <a:r>
                        <a:rPr lang="zh-CN" altLang="en-US" sz="1100" b="0" i="0" u="none" strike="noStrike" dirty="0">
                          <a:solidFill>
                            <a:srgbClr val="000000"/>
                          </a:solidFill>
                          <a:effectLst/>
                          <a:latin typeface="宋体"/>
                        </a:rPr>
                        <a:t>　</a:t>
                      </a:r>
                    </a:p>
                  </a:txBody>
                  <a:tcPr marL="9525" marR="9525" marT="9525" marB="0" anchor="ctr">
                    <a:lnL>
                      <a:noFill/>
                    </a:lnL>
                    <a:lnR>
                      <a:noFill/>
                    </a:lnR>
                    <a:lnT>
                      <a:noFill/>
                    </a:lnT>
                    <a:lnB>
                      <a:noFill/>
                    </a:lnB>
                    <a:solidFill>
                      <a:srgbClr val="00B0F0"/>
                    </a:solidFill>
                  </a:tcPr>
                </a:tc>
                <a:tc>
                  <a:txBody>
                    <a:bodyPr/>
                    <a:lstStyle/>
                    <a:p>
                      <a:pPr algn="l" fontAlgn="ctr"/>
                      <a:r>
                        <a:rPr lang="en-US" sz="1100" b="0" i="0" u="none" strike="noStrike" dirty="0">
                          <a:solidFill>
                            <a:srgbClr val="000000"/>
                          </a:solidFill>
                          <a:effectLst/>
                          <a:latin typeface="Arial Unicode MS"/>
                        </a:rPr>
                        <a:t>simulation results</a:t>
                      </a:r>
                    </a:p>
                  </a:txBody>
                  <a:tcPr marL="9525" marR="9525" marT="9525" marB="0" anchor="ctr">
                    <a:lnL>
                      <a:noFill/>
                    </a:lnL>
                    <a:lnR>
                      <a:noFill/>
                    </a:lnR>
                    <a:lnT>
                      <a:noFill/>
                    </a:lnT>
                    <a:lnB>
                      <a:noFill/>
                    </a:lnB>
                  </a:tcPr>
                </a:tc>
              </a:tr>
            </a:tbl>
          </a:graphicData>
        </a:graphic>
      </p:graphicFrame>
    </p:spTree>
    <p:extLst>
      <p:ext uri="{BB962C8B-B14F-4D97-AF65-F5344CB8AC3E}">
        <p14:creationId xmlns:p14="http://schemas.microsoft.com/office/powerpoint/2010/main" val="38513931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33600" y="2667000"/>
            <a:ext cx="4605748" cy="584775"/>
          </a:xfrm>
          <a:prstGeom prst="rect">
            <a:avLst/>
          </a:prstGeom>
        </p:spPr>
        <p:txBody>
          <a:bodyPr wrap="none">
            <a:spAutoFit/>
          </a:bodyPr>
          <a:lstStyle/>
          <a:p>
            <a:r>
              <a:rPr lang="en-US" altLang="zh-CN" sz="3200" b="1" dirty="0" smtClean="0">
                <a:solidFill>
                  <a:srgbClr val="0000FF"/>
                </a:solidFill>
                <a:latin typeface="Times New Roman" pitchFamily="18" charset="0"/>
                <a:cs typeface="Times New Roman" pitchFamily="18" charset="0"/>
              </a:rPr>
              <a:t>PRE-CDR </a:t>
            </a:r>
            <a:r>
              <a:rPr lang="zh-CN" altLang="en-US" sz="3200" b="1" dirty="0" smtClean="0">
                <a:solidFill>
                  <a:srgbClr val="0000FF"/>
                </a:solidFill>
                <a:latin typeface="Times New Roman" pitchFamily="18" charset="0"/>
                <a:cs typeface="Times New Roman" pitchFamily="18" charset="0"/>
              </a:rPr>
              <a:t>初步概念设计</a:t>
            </a:r>
            <a:endParaRPr lang="en-US" sz="3200" b="1" dirty="0">
              <a:solidFill>
                <a:srgbClr val="0000FF"/>
              </a:solidFill>
              <a:latin typeface="Times New Roman" pitchFamily="18" charset="0"/>
              <a:cs typeface="Times New Roman" pitchFamily="18" charset="0"/>
            </a:endParaRPr>
          </a:p>
        </p:txBody>
      </p:sp>
      <p:sp>
        <p:nvSpPr>
          <p:cNvPr id="2" name="TextBox 1"/>
          <p:cNvSpPr txBox="1"/>
          <p:nvPr/>
        </p:nvSpPr>
        <p:spPr>
          <a:xfrm>
            <a:off x="1964653" y="3581400"/>
            <a:ext cx="4805739" cy="707886"/>
          </a:xfrm>
          <a:prstGeom prst="rect">
            <a:avLst/>
          </a:prstGeom>
          <a:noFill/>
        </p:spPr>
        <p:txBody>
          <a:bodyPr wrap="none" rtlCol="0">
            <a:spAutoFit/>
          </a:bodyPr>
          <a:lstStyle/>
          <a:p>
            <a:r>
              <a:rPr lang="en-US" altLang="zh-CN" sz="4000" dirty="0" smtClean="0">
                <a:solidFill>
                  <a:srgbClr val="C00000"/>
                </a:solidFill>
              </a:rPr>
              <a:t>Detector &amp; Simulation</a:t>
            </a:r>
            <a:endParaRPr lang="zh-CN" altLang="en-US" sz="4000" dirty="0">
              <a:solidFill>
                <a:srgbClr val="C00000"/>
              </a:solidFill>
            </a:endParaRPr>
          </a:p>
        </p:txBody>
      </p:sp>
    </p:spTree>
    <p:extLst>
      <p:ext uri="{BB962C8B-B14F-4D97-AF65-F5344CB8AC3E}">
        <p14:creationId xmlns:p14="http://schemas.microsoft.com/office/powerpoint/2010/main" val="371429288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4513608"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 – Detector Considerations</a:t>
            </a:r>
          </a:p>
        </p:txBody>
      </p:sp>
      <p:sp>
        <p:nvSpPr>
          <p:cNvPr id="3" name="TextBox 2"/>
          <p:cNvSpPr txBox="1"/>
          <p:nvPr/>
        </p:nvSpPr>
        <p:spPr>
          <a:xfrm>
            <a:off x="609600" y="2438400"/>
            <a:ext cx="6584623" cy="2754600"/>
          </a:xfrm>
          <a:prstGeom prst="rect">
            <a:avLst/>
          </a:prstGeom>
          <a:noFill/>
        </p:spPr>
        <p:txBody>
          <a:bodyPr wrap="none" rtlCol="0">
            <a:spAutoFit/>
          </a:bodyPr>
          <a:lstStyle/>
          <a:p>
            <a:r>
              <a:rPr lang="en-US" altLang="zh-CN" sz="2000" b="1" dirty="0" smtClean="0">
                <a:solidFill>
                  <a:srgbClr val="00B0F0"/>
                </a:solidFill>
              </a:rPr>
              <a:t>Benefit greatly from the work done with the ILC</a:t>
            </a:r>
          </a:p>
          <a:p>
            <a:endParaRPr lang="en-US" altLang="zh-CN" dirty="0">
              <a:solidFill>
                <a:prstClr val="black"/>
              </a:solidFill>
            </a:endParaRPr>
          </a:p>
          <a:p>
            <a:r>
              <a:rPr lang="en-US" altLang="zh-CN" dirty="0" smtClean="0">
                <a:solidFill>
                  <a:srgbClr val="002060"/>
                </a:solidFill>
              </a:rPr>
              <a:t>Start with the ILD</a:t>
            </a:r>
          </a:p>
          <a:p>
            <a:pPr marL="742950" lvl="1" indent="-285750">
              <a:lnSpc>
                <a:spcPct val="150000"/>
              </a:lnSpc>
              <a:buFont typeface="Wingdings" panose="05000000000000000000" pitchFamily="2" charset="2"/>
              <a:buChar char="ü"/>
            </a:pPr>
            <a:r>
              <a:rPr lang="en-US" altLang="zh-CN" dirty="0" smtClean="0">
                <a:solidFill>
                  <a:prstClr val="black"/>
                </a:solidFill>
              </a:rPr>
              <a:t>Adopt the detector technologies and basic layout</a:t>
            </a:r>
          </a:p>
          <a:p>
            <a:pPr lvl="1"/>
            <a:endParaRPr lang="en-US" altLang="zh-CN" dirty="0" smtClean="0">
              <a:solidFill>
                <a:prstClr val="black"/>
              </a:solidFill>
            </a:endParaRPr>
          </a:p>
          <a:p>
            <a:pPr marL="742950" lvl="1" indent="-285750">
              <a:buFont typeface="Wingdings" panose="05000000000000000000" pitchFamily="2" charset="2"/>
              <a:buChar char="Ø"/>
            </a:pPr>
            <a:r>
              <a:rPr lang="en-US" altLang="zh-CN" dirty="0" smtClean="0">
                <a:solidFill>
                  <a:prstClr val="black"/>
                </a:solidFill>
              </a:rPr>
              <a:t>detector operates without the power pulsing</a:t>
            </a:r>
          </a:p>
          <a:p>
            <a:pPr marL="742950" lvl="1" indent="-285750">
              <a:buFont typeface="Wingdings" panose="05000000000000000000" pitchFamily="2" charset="2"/>
              <a:buChar char="Ø"/>
            </a:pPr>
            <a:r>
              <a:rPr lang="en-US" altLang="zh-CN" dirty="0">
                <a:solidFill>
                  <a:prstClr val="black"/>
                </a:solidFill>
              </a:rPr>
              <a:t>v</a:t>
            </a:r>
            <a:r>
              <a:rPr lang="en-US" altLang="zh-CN" dirty="0" smtClean="0">
                <a:solidFill>
                  <a:prstClr val="black"/>
                </a:solidFill>
              </a:rPr>
              <a:t>ary detector geometries </a:t>
            </a:r>
            <a:endParaRPr lang="en-US" altLang="zh-CN" dirty="0">
              <a:solidFill>
                <a:prstClr val="black"/>
              </a:solidFill>
            </a:endParaRPr>
          </a:p>
          <a:p>
            <a:pPr marL="742950" lvl="1" indent="-285750">
              <a:buFont typeface="Wingdings" panose="05000000000000000000" pitchFamily="2" charset="2"/>
              <a:buChar char="Ø"/>
            </a:pPr>
            <a:r>
              <a:rPr lang="en-US" altLang="zh-CN" dirty="0" smtClean="0">
                <a:solidFill>
                  <a:prstClr val="black"/>
                </a:solidFill>
              </a:rPr>
              <a:t>implement simulation to evaluate the detector performance</a:t>
            </a:r>
          </a:p>
          <a:p>
            <a:pPr lvl="1"/>
            <a:r>
              <a:rPr lang="en-US" altLang="zh-CN" dirty="0">
                <a:solidFill>
                  <a:prstClr val="black"/>
                </a:solidFill>
              </a:rPr>
              <a:t> </a:t>
            </a:r>
            <a:r>
              <a:rPr lang="en-US" altLang="zh-CN" dirty="0" smtClean="0">
                <a:solidFill>
                  <a:prstClr val="black"/>
                </a:solidFill>
              </a:rPr>
              <a:t>     at the CEPC and do the cost estimates</a:t>
            </a:r>
            <a:endParaRPr lang="zh-CN" altLang="en-US" dirty="0">
              <a:solidFill>
                <a:prstClr val="black"/>
              </a:solidFill>
            </a:endParaRPr>
          </a:p>
        </p:txBody>
      </p:sp>
      <p:sp>
        <p:nvSpPr>
          <p:cNvPr id="2" name="TextBox 1"/>
          <p:cNvSpPr txBox="1"/>
          <p:nvPr/>
        </p:nvSpPr>
        <p:spPr>
          <a:xfrm>
            <a:off x="609600" y="990600"/>
            <a:ext cx="7919540" cy="1077218"/>
          </a:xfrm>
          <a:prstGeom prst="rect">
            <a:avLst/>
          </a:prstGeom>
          <a:noFill/>
        </p:spPr>
        <p:txBody>
          <a:bodyPr wrap="none" rtlCol="0">
            <a:spAutoFit/>
          </a:bodyPr>
          <a:lstStyle/>
          <a:p>
            <a:pPr marL="285750" indent="-285750">
              <a:spcBef>
                <a:spcPts val="600"/>
              </a:spcBef>
              <a:buFont typeface="Arial" panose="020B0604020202020204" pitchFamily="34" charset="0"/>
              <a:buChar char="•"/>
            </a:pPr>
            <a:r>
              <a:rPr lang="en-US" altLang="zh-CN" b="1" dirty="0" smtClean="0">
                <a:solidFill>
                  <a:srgbClr val="7030A0"/>
                </a:solidFill>
              </a:rPr>
              <a:t>baseline detector configuration &amp; conceptual choice  for detector components</a:t>
            </a:r>
          </a:p>
          <a:p>
            <a:pPr marL="285750" indent="-285750">
              <a:spcBef>
                <a:spcPts val="600"/>
              </a:spcBef>
              <a:buFont typeface="Arial" panose="020B0604020202020204" pitchFamily="34" charset="0"/>
              <a:buChar char="•"/>
            </a:pPr>
            <a:r>
              <a:rPr lang="en-US" altLang="zh-CN" b="1" dirty="0" smtClean="0">
                <a:solidFill>
                  <a:srgbClr val="7030A0"/>
                </a:solidFill>
              </a:rPr>
              <a:t>sensitivities of Higgs measurement relative to LHC and ILC</a:t>
            </a:r>
          </a:p>
          <a:p>
            <a:pPr marL="285750" indent="-285750">
              <a:spcBef>
                <a:spcPts val="600"/>
              </a:spcBef>
              <a:buFont typeface="Arial" panose="020B0604020202020204" pitchFamily="34" charset="0"/>
              <a:buChar char="•"/>
            </a:pPr>
            <a:r>
              <a:rPr lang="en-US" altLang="zh-CN" b="1" dirty="0">
                <a:solidFill>
                  <a:srgbClr val="7030A0"/>
                </a:solidFill>
              </a:rPr>
              <a:t>d</a:t>
            </a:r>
            <a:r>
              <a:rPr lang="en-US" altLang="zh-CN" b="1" dirty="0" smtClean="0">
                <a:solidFill>
                  <a:srgbClr val="7030A0"/>
                </a:solidFill>
              </a:rPr>
              <a:t>esign and optimization considerations</a:t>
            </a:r>
            <a:endParaRPr lang="zh-CN" altLang="en-US" b="1" dirty="0">
              <a:solidFill>
                <a:srgbClr val="7030A0"/>
              </a:solidFill>
            </a:endParaRPr>
          </a:p>
        </p:txBody>
      </p:sp>
    </p:spTree>
    <p:extLst>
      <p:ext uri="{BB962C8B-B14F-4D97-AF65-F5344CB8AC3E}">
        <p14:creationId xmlns:p14="http://schemas.microsoft.com/office/powerpoint/2010/main" val="169400543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4513608"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 – Detector Considerations</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9533" y="714400"/>
            <a:ext cx="7491413" cy="53863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7093107" y="6381365"/>
            <a:ext cx="1237839" cy="369332"/>
          </a:xfrm>
          <a:prstGeom prst="rect">
            <a:avLst/>
          </a:prstGeom>
          <a:noFill/>
        </p:spPr>
        <p:txBody>
          <a:bodyPr wrap="none" rtlCol="0">
            <a:spAutoFit/>
          </a:bodyPr>
          <a:lstStyle/>
          <a:p>
            <a:r>
              <a:rPr lang="en-US" altLang="zh-CN" dirty="0" smtClean="0">
                <a:solidFill>
                  <a:srgbClr val="2E9238"/>
                </a:solidFill>
              </a:rPr>
              <a:t>M. Q. </a:t>
            </a:r>
            <a:r>
              <a:rPr lang="en-US" altLang="zh-CN" dirty="0" err="1" smtClean="0">
                <a:solidFill>
                  <a:srgbClr val="2E9238"/>
                </a:solidFill>
              </a:rPr>
              <a:t>Ruan</a:t>
            </a:r>
            <a:endParaRPr lang="zh-CN" altLang="en-US" dirty="0">
              <a:solidFill>
                <a:srgbClr val="2E9238"/>
              </a:solidFill>
            </a:endParaRPr>
          </a:p>
        </p:txBody>
      </p:sp>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8030157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4513608"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 – Detector Considerations</a:t>
            </a:r>
          </a:p>
        </p:txBody>
      </p:sp>
      <p:sp>
        <p:nvSpPr>
          <p:cNvPr id="6" name="TextBox 5"/>
          <p:cNvSpPr txBox="1"/>
          <p:nvPr/>
        </p:nvSpPr>
        <p:spPr>
          <a:xfrm>
            <a:off x="7093107" y="6381365"/>
            <a:ext cx="1237839" cy="369332"/>
          </a:xfrm>
          <a:prstGeom prst="rect">
            <a:avLst/>
          </a:prstGeom>
          <a:noFill/>
        </p:spPr>
        <p:txBody>
          <a:bodyPr wrap="none" rtlCol="0">
            <a:spAutoFit/>
          </a:bodyPr>
          <a:lstStyle/>
          <a:p>
            <a:r>
              <a:rPr lang="en-US" altLang="zh-CN" dirty="0" smtClean="0">
                <a:solidFill>
                  <a:srgbClr val="2E9238"/>
                </a:solidFill>
              </a:rPr>
              <a:t>M. Q. </a:t>
            </a:r>
            <a:r>
              <a:rPr lang="en-US" altLang="zh-CN" dirty="0" err="1" smtClean="0">
                <a:solidFill>
                  <a:srgbClr val="2E9238"/>
                </a:solidFill>
              </a:rPr>
              <a:t>Ruan</a:t>
            </a:r>
            <a:endParaRPr lang="zh-CN" altLang="en-US" dirty="0">
              <a:solidFill>
                <a:srgbClr val="2E9238"/>
              </a:solidFill>
            </a:endParaRPr>
          </a:p>
        </p:txBody>
      </p:sp>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3719" y="859237"/>
            <a:ext cx="8096250" cy="54749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3965909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4457" y="228600"/>
            <a:ext cx="7097456"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CEPC-SppC  Detector &amp; Technology Considerations</a:t>
            </a:r>
          </a:p>
        </p:txBody>
      </p:sp>
      <p:sp>
        <p:nvSpPr>
          <p:cNvPr id="6" name="TextBox 5"/>
          <p:cNvSpPr txBox="1"/>
          <p:nvPr/>
        </p:nvSpPr>
        <p:spPr>
          <a:xfrm>
            <a:off x="7093107" y="6381365"/>
            <a:ext cx="1237839" cy="369332"/>
          </a:xfrm>
          <a:prstGeom prst="rect">
            <a:avLst/>
          </a:prstGeom>
          <a:noFill/>
        </p:spPr>
        <p:txBody>
          <a:bodyPr wrap="none" rtlCol="0">
            <a:spAutoFit/>
          </a:bodyPr>
          <a:lstStyle/>
          <a:p>
            <a:r>
              <a:rPr lang="en-US" altLang="zh-CN" dirty="0" smtClean="0">
                <a:solidFill>
                  <a:srgbClr val="2E9238"/>
                </a:solidFill>
              </a:rPr>
              <a:t>M. Q. </a:t>
            </a:r>
            <a:r>
              <a:rPr lang="en-US" altLang="zh-CN" dirty="0" err="1" smtClean="0">
                <a:solidFill>
                  <a:srgbClr val="2E9238"/>
                </a:solidFill>
              </a:rPr>
              <a:t>Ruan</a:t>
            </a:r>
            <a:endParaRPr lang="zh-CN" altLang="en-US" dirty="0">
              <a:solidFill>
                <a:srgbClr val="2E9238"/>
              </a:solidFill>
            </a:endParaRPr>
          </a:p>
        </p:txBody>
      </p:sp>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1956460" y="2438400"/>
            <a:ext cx="1981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TextBox 2"/>
          <p:cNvSpPr txBox="1"/>
          <p:nvPr/>
        </p:nvSpPr>
        <p:spPr>
          <a:xfrm>
            <a:off x="956195" y="1067306"/>
            <a:ext cx="6888424" cy="3724096"/>
          </a:xfrm>
          <a:prstGeom prst="rect">
            <a:avLst/>
          </a:prstGeom>
          <a:noFill/>
        </p:spPr>
        <p:txBody>
          <a:bodyPr wrap="none" rtlCol="0">
            <a:spAutoFit/>
          </a:bodyPr>
          <a:lstStyle/>
          <a:p>
            <a:r>
              <a:rPr lang="en-US" altLang="zh-CN" sz="2400" dirty="0" smtClean="0">
                <a:solidFill>
                  <a:srgbClr val="C00000"/>
                </a:solidFill>
              </a:rPr>
              <a:t>critical technologies:   activities and plan</a:t>
            </a:r>
          </a:p>
          <a:p>
            <a:endParaRPr lang="en-US" altLang="zh-CN" sz="2400" dirty="0">
              <a:solidFill>
                <a:srgbClr val="002060"/>
              </a:solidFill>
            </a:endParaRPr>
          </a:p>
          <a:p>
            <a:pPr marL="285750" indent="-285750">
              <a:spcBef>
                <a:spcPts val="600"/>
              </a:spcBef>
              <a:buFont typeface="Wingdings" panose="05000000000000000000" pitchFamily="2" charset="2"/>
              <a:buChar char="Ø"/>
            </a:pPr>
            <a:r>
              <a:rPr lang="en-US" altLang="zh-CN" sz="2400" dirty="0" smtClean="0">
                <a:solidFill>
                  <a:srgbClr val="002060"/>
                </a:solidFill>
              </a:rPr>
              <a:t>High field superconducting magnets for SppC</a:t>
            </a:r>
          </a:p>
          <a:p>
            <a:pPr marL="285750" indent="-285750">
              <a:spcBef>
                <a:spcPts val="600"/>
              </a:spcBef>
              <a:buFont typeface="Wingdings" panose="05000000000000000000" pitchFamily="2" charset="2"/>
              <a:buChar char="Ø"/>
            </a:pPr>
            <a:r>
              <a:rPr lang="en-US" altLang="zh-CN" sz="2400" dirty="0" smtClean="0">
                <a:solidFill>
                  <a:srgbClr val="002060"/>
                </a:solidFill>
              </a:rPr>
              <a:t>Silicon pixel-strip detectors and ASIC electronics</a:t>
            </a:r>
          </a:p>
          <a:p>
            <a:pPr marL="285750" indent="-285750">
              <a:spcBef>
                <a:spcPts val="600"/>
              </a:spcBef>
              <a:buFont typeface="Wingdings" panose="05000000000000000000" pitchFamily="2" charset="2"/>
              <a:buChar char="Ø"/>
            </a:pPr>
            <a:r>
              <a:rPr lang="en-US" altLang="zh-CN" sz="2400" dirty="0" smtClean="0">
                <a:solidFill>
                  <a:srgbClr val="002060"/>
                </a:solidFill>
              </a:rPr>
              <a:t>High performance calorimeters: ECAL and HCAL</a:t>
            </a:r>
          </a:p>
          <a:p>
            <a:pPr marL="285750" indent="-285750">
              <a:spcBef>
                <a:spcPts val="600"/>
              </a:spcBef>
              <a:buFont typeface="Wingdings" panose="05000000000000000000" pitchFamily="2" charset="2"/>
              <a:buChar char="Ø"/>
            </a:pPr>
            <a:r>
              <a:rPr lang="en-US" altLang="zh-CN" sz="2400" dirty="0" smtClean="0">
                <a:solidFill>
                  <a:srgbClr val="002060"/>
                </a:solidFill>
              </a:rPr>
              <a:t>Trigger, data flow and computing</a:t>
            </a:r>
          </a:p>
          <a:p>
            <a:pPr marL="285750" indent="-285750">
              <a:buFont typeface="Wingdings" panose="05000000000000000000" pitchFamily="2" charset="2"/>
              <a:buChar char="Ø"/>
            </a:pPr>
            <a:endParaRPr lang="en-US" altLang="zh-CN" sz="2400" dirty="0">
              <a:solidFill>
                <a:srgbClr val="002060"/>
              </a:solidFill>
            </a:endParaRPr>
          </a:p>
          <a:p>
            <a:pPr marL="285750" indent="-285750">
              <a:buFont typeface="Wingdings" panose="05000000000000000000" pitchFamily="2" charset="2"/>
              <a:buChar char="Ø"/>
            </a:pPr>
            <a:endParaRPr lang="en-US" altLang="zh-CN" sz="2400" dirty="0" smtClean="0">
              <a:solidFill>
                <a:srgbClr val="002060"/>
              </a:solidFill>
            </a:endParaRPr>
          </a:p>
          <a:p>
            <a:r>
              <a:rPr lang="en-US" altLang="zh-CN" sz="2400" b="1" dirty="0" smtClean="0">
                <a:solidFill>
                  <a:srgbClr val="0070C0"/>
                </a:solidFill>
              </a:rPr>
              <a:t>Also need sustained, advanced  ATF facility and staff </a:t>
            </a:r>
            <a:endParaRPr lang="zh-CN" altLang="en-US" sz="2400" b="1" dirty="0">
              <a:solidFill>
                <a:srgbClr val="0070C0"/>
              </a:solidFill>
            </a:endParaRPr>
          </a:p>
        </p:txBody>
      </p:sp>
    </p:spTree>
    <p:extLst>
      <p:ext uri="{BB962C8B-B14F-4D97-AF65-F5344CB8AC3E}">
        <p14:creationId xmlns:p14="http://schemas.microsoft.com/office/powerpoint/2010/main" val="1866554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33600" y="2667000"/>
            <a:ext cx="4605748" cy="584775"/>
          </a:xfrm>
          <a:prstGeom prst="rect">
            <a:avLst/>
          </a:prstGeom>
        </p:spPr>
        <p:txBody>
          <a:bodyPr wrap="none">
            <a:spAutoFit/>
          </a:bodyPr>
          <a:lstStyle/>
          <a:p>
            <a:r>
              <a:rPr lang="en-US" altLang="zh-CN" sz="3200" b="1" dirty="0" smtClean="0">
                <a:solidFill>
                  <a:srgbClr val="0000FF"/>
                </a:solidFill>
                <a:latin typeface="Times New Roman" pitchFamily="18" charset="0"/>
                <a:cs typeface="Times New Roman" pitchFamily="18" charset="0"/>
              </a:rPr>
              <a:t>PRE-CDR </a:t>
            </a:r>
            <a:r>
              <a:rPr lang="zh-CN" altLang="en-US" sz="3200" b="1" dirty="0" smtClean="0">
                <a:solidFill>
                  <a:srgbClr val="0000FF"/>
                </a:solidFill>
                <a:latin typeface="Times New Roman" pitchFamily="18" charset="0"/>
                <a:cs typeface="Times New Roman" pitchFamily="18" charset="0"/>
              </a:rPr>
              <a:t>初步概念设计</a:t>
            </a:r>
            <a:endParaRPr lang="en-US" sz="3200" b="1" dirty="0">
              <a:solidFill>
                <a:srgbClr val="0000FF"/>
              </a:solidFill>
              <a:latin typeface="Times New Roman" pitchFamily="18" charset="0"/>
              <a:cs typeface="Times New Roman" pitchFamily="18" charset="0"/>
            </a:endParaRPr>
          </a:p>
        </p:txBody>
      </p:sp>
      <p:sp>
        <p:nvSpPr>
          <p:cNvPr id="2" name="TextBox 1"/>
          <p:cNvSpPr txBox="1"/>
          <p:nvPr/>
        </p:nvSpPr>
        <p:spPr>
          <a:xfrm>
            <a:off x="1219200" y="3646310"/>
            <a:ext cx="7206332" cy="646331"/>
          </a:xfrm>
          <a:prstGeom prst="rect">
            <a:avLst/>
          </a:prstGeom>
          <a:noFill/>
        </p:spPr>
        <p:txBody>
          <a:bodyPr wrap="none" rtlCol="0">
            <a:spAutoFit/>
          </a:bodyPr>
          <a:lstStyle/>
          <a:p>
            <a:r>
              <a:rPr lang="en-US" altLang="zh-CN" sz="3600" dirty="0" smtClean="0">
                <a:solidFill>
                  <a:srgbClr val="C00000"/>
                </a:solidFill>
              </a:rPr>
              <a:t>Site Consideration &amp; Civil Engineering</a:t>
            </a:r>
            <a:endParaRPr lang="zh-CN" altLang="en-US" sz="3600" dirty="0">
              <a:solidFill>
                <a:srgbClr val="C00000"/>
              </a:solidFill>
            </a:endParaRPr>
          </a:p>
        </p:txBody>
      </p:sp>
    </p:spTree>
    <p:extLst>
      <p:ext uri="{BB962C8B-B14F-4D97-AF65-F5344CB8AC3E}">
        <p14:creationId xmlns:p14="http://schemas.microsoft.com/office/powerpoint/2010/main" val="371429288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2000"/>
            <a:lum/>
          </a:blip>
          <a:srcRect/>
          <a:stretch>
            <a:fillRect l="-5000" r="-5000"/>
          </a:stretch>
        </a:blipFill>
        <a:effectLst/>
      </p:bgPr>
    </p:bg>
    <p:spTree>
      <p:nvGrpSpPr>
        <p:cNvPr id="1" name=""/>
        <p:cNvGrpSpPr/>
        <p:nvPr/>
      </p:nvGrpSpPr>
      <p:grpSpPr>
        <a:xfrm>
          <a:off x="0" y="0"/>
          <a:ext cx="0" cy="0"/>
          <a:chOff x="0" y="0"/>
          <a:chExt cx="0" cy="0"/>
        </a:xfrm>
      </p:grpSpPr>
      <p:sp>
        <p:nvSpPr>
          <p:cNvPr id="3" name="Rectangle 3"/>
          <p:cNvSpPr/>
          <p:nvPr/>
        </p:nvSpPr>
        <p:spPr>
          <a:xfrm>
            <a:off x="381000" y="381000"/>
            <a:ext cx="8458200" cy="4416594"/>
          </a:xfrm>
          <a:prstGeom prst="rect">
            <a:avLst/>
          </a:prstGeom>
        </p:spPr>
        <p:txBody>
          <a:bodyPr wrap="square">
            <a:spAutoFit/>
          </a:bodyPr>
          <a:lstStyle/>
          <a:p>
            <a:r>
              <a:rPr lang="zh-CN" altLang="en-US" sz="2800" b="1" dirty="0">
                <a:solidFill>
                  <a:srgbClr val="0000FF"/>
                </a:solidFill>
                <a:latin typeface="Times New Roman" pitchFamily="18" charset="0"/>
                <a:cs typeface="Times New Roman" pitchFamily="18" charset="0"/>
              </a:rPr>
              <a:t>实验场地</a:t>
            </a:r>
            <a:r>
              <a:rPr lang="zh-CN" altLang="en-US" sz="2800" b="1" dirty="0" smtClean="0">
                <a:solidFill>
                  <a:srgbClr val="0000FF"/>
                </a:solidFill>
                <a:latin typeface="Times New Roman" pitchFamily="18" charset="0"/>
                <a:cs typeface="Times New Roman" pitchFamily="18" charset="0"/>
              </a:rPr>
              <a:t>考虑</a:t>
            </a:r>
            <a:endParaRPr lang="en-US" altLang="zh-CN" sz="2800" b="1" dirty="0" smtClean="0">
              <a:solidFill>
                <a:srgbClr val="0000FF"/>
              </a:solidFill>
              <a:latin typeface="Times New Roman" pitchFamily="18" charset="0"/>
              <a:cs typeface="Times New Roman" pitchFamily="18" charset="0"/>
            </a:endParaRPr>
          </a:p>
          <a:p>
            <a:endParaRPr lang="en-US" altLang="zh-CN" sz="2800" b="1" dirty="0" smtClean="0">
              <a:solidFill>
                <a:srgbClr val="0000FF"/>
              </a:solidFill>
              <a:latin typeface="Times New Roman" pitchFamily="18" charset="0"/>
              <a:cs typeface="Times New Roman" pitchFamily="18" charset="0"/>
            </a:endParaRPr>
          </a:p>
          <a:p>
            <a:pPr marL="342900" indent="-342900">
              <a:spcBef>
                <a:spcPts val="600"/>
              </a:spcBef>
              <a:buFont typeface="Wingdings" panose="05000000000000000000" pitchFamily="2" charset="2"/>
              <a:buChar char="Ø"/>
            </a:pPr>
            <a:r>
              <a:rPr lang="zh-CN" altLang="en-US" sz="2000" b="1" dirty="0" smtClean="0">
                <a:solidFill>
                  <a:srgbClr val="002060"/>
                </a:solidFill>
                <a:latin typeface="Times New Roman" pitchFamily="18" charset="0"/>
                <a:cs typeface="Times New Roman" pitchFamily="18" charset="0"/>
              </a:rPr>
              <a:t>高能所玉</a:t>
            </a:r>
            <a:r>
              <a:rPr lang="zh-CN" altLang="en-US" sz="2000" b="1" dirty="0">
                <a:solidFill>
                  <a:srgbClr val="002060"/>
                </a:solidFill>
                <a:latin typeface="Times New Roman" pitchFamily="18" charset="0"/>
                <a:cs typeface="Times New Roman" pitchFamily="18" charset="0"/>
              </a:rPr>
              <a:t>泉路 </a:t>
            </a:r>
            <a:r>
              <a:rPr lang="zh-CN" altLang="en-US" sz="2000" b="1" dirty="0" smtClean="0">
                <a:solidFill>
                  <a:srgbClr val="002060"/>
                </a:solidFill>
                <a:latin typeface="Times New Roman" pitchFamily="18" charset="0"/>
                <a:cs typeface="Times New Roman" pitchFamily="18" charset="0"/>
              </a:rPr>
              <a:t>园区有限，不满足未来大设施 需要</a:t>
            </a:r>
            <a:endParaRPr lang="en-US" altLang="zh-CN" sz="2000" b="1" dirty="0" smtClean="0">
              <a:solidFill>
                <a:srgbClr val="002060"/>
              </a:solidFill>
              <a:latin typeface="Times New Roman" pitchFamily="18" charset="0"/>
              <a:cs typeface="Times New Roman" pitchFamily="18" charset="0"/>
            </a:endParaRPr>
          </a:p>
          <a:p>
            <a:pPr marL="342900" indent="-342900">
              <a:spcBef>
                <a:spcPts val="600"/>
              </a:spcBef>
              <a:buFont typeface="Wingdings" panose="05000000000000000000" pitchFamily="2" charset="2"/>
              <a:buChar char="Ø"/>
            </a:pPr>
            <a:r>
              <a:rPr lang="zh-CN" altLang="en-US" sz="2000" b="1" dirty="0" smtClean="0">
                <a:solidFill>
                  <a:srgbClr val="002060"/>
                </a:solidFill>
                <a:latin typeface="Times New Roman" pitchFamily="18" charset="0"/>
                <a:cs typeface="Times New Roman" pitchFamily="18" charset="0"/>
              </a:rPr>
              <a:t>华北是否有合适建造地下大型加速器的</a:t>
            </a:r>
            <a:r>
              <a:rPr lang="zh-CN" altLang="en-US" sz="2000" b="1" dirty="0">
                <a:solidFill>
                  <a:srgbClr val="002060"/>
                </a:solidFill>
                <a:latin typeface="Times New Roman" pitchFamily="18" charset="0"/>
                <a:cs typeface="Times New Roman" pitchFamily="18" charset="0"/>
              </a:rPr>
              <a:t>场地</a:t>
            </a:r>
            <a:r>
              <a:rPr lang="zh-CN" altLang="en-US" sz="2000" b="1" dirty="0" smtClean="0">
                <a:solidFill>
                  <a:srgbClr val="002060"/>
                </a:solidFill>
                <a:latin typeface="Times New Roman" pitchFamily="18" charset="0"/>
                <a:cs typeface="Times New Roman" pitchFamily="18" charset="0"/>
              </a:rPr>
              <a:t>？</a:t>
            </a:r>
            <a:endParaRPr lang="en-US" altLang="zh-CN" sz="2000" b="1" dirty="0" smtClean="0">
              <a:solidFill>
                <a:srgbClr val="002060"/>
              </a:solidFill>
              <a:latin typeface="Times New Roman" pitchFamily="18" charset="0"/>
              <a:cs typeface="Times New Roman" pitchFamily="18" charset="0"/>
            </a:endParaRPr>
          </a:p>
          <a:p>
            <a:pPr marL="342900" indent="-342900">
              <a:spcBef>
                <a:spcPts val="600"/>
              </a:spcBef>
              <a:buFont typeface="Wingdings" panose="05000000000000000000" pitchFamily="2" charset="2"/>
              <a:buChar char="Ø"/>
            </a:pPr>
            <a:r>
              <a:rPr lang="zh-CN" altLang="en-US" sz="2000" b="1" dirty="0">
                <a:solidFill>
                  <a:srgbClr val="002060"/>
                </a:solidFill>
                <a:latin typeface="Times New Roman" pitchFamily="18" charset="0"/>
                <a:cs typeface="Times New Roman" pitchFamily="18" charset="0"/>
              </a:rPr>
              <a:t>场地是否满足建立大型</a:t>
            </a:r>
            <a:r>
              <a:rPr lang="zh-CN" altLang="en-US" sz="2000" b="1" dirty="0" smtClean="0">
                <a:solidFill>
                  <a:srgbClr val="002060"/>
                </a:solidFill>
                <a:latin typeface="Times New Roman" pitchFamily="18" charset="0"/>
                <a:cs typeface="Times New Roman" pitchFamily="18" charset="0"/>
              </a:rPr>
              <a:t>国际化实验</a:t>
            </a:r>
            <a:r>
              <a:rPr lang="zh-CN" altLang="en-US" sz="2000" b="1" dirty="0">
                <a:solidFill>
                  <a:srgbClr val="002060"/>
                </a:solidFill>
                <a:latin typeface="Times New Roman" pitchFamily="18" charset="0"/>
                <a:cs typeface="Times New Roman" pitchFamily="18" charset="0"/>
              </a:rPr>
              <a:t>中心</a:t>
            </a:r>
            <a:r>
              <a:rPr lang="zh-CN" altLang="en-US" sz="2000" b="1" dirty="0" smtClean="0">
                <a:solidFill>
                  <a:srgbClr val="002060"/>
                </a:solidFill>
                <a:latin typeface="Times New Roman" pitchFamily="18" charset="0"/>
                <a:cs typeface="Times New Roman" pitchFamily="18" charset="0"/>
              </a:rPr>
              <a:t>的条件？</a:t>
            </a:r>
            <a:endParaRPr lang="en-US" altLang="zh-CN" sz="2000" b="1" dirty="0" smtClean="0">
              <a:solidFill>
                <a:srgbClr val="002060"/>
              </a:solidFill>
              <a:latin typeface="Times New Roman" pitchFamily="18" charset="0"/>
              <a:cs typeface="Times New Roman" pitchFamily="18" charset="0"/>
            </a:endParaRPr>
          </a:p>
          <a:p>
            <a:pPr marL="342900" indent="-342900">
              <a:spcBef>
                <a:spcPts val="600"/>
              </a:spcBef>
              <a:buFont typeface="Wingdings" panose="05000000000000000000" pitchFamily="2" charset="2"/>
              <a:buChar char="Ø"/>
            </a:pPr>
            <a:r>
              <a:rPr lang="zh-CN" altLang="en-US" sz="2000" b="1" dirty="0">
                <a:solidFill>
                  <a:srgbClr val="002060"/>
                </a:solidFill>
                <a:latin typeface="Times New Roman" pitchFamily="18" charset="0"/>
                <a:cs typeface="Times New Roman" pitchFamily="18" charset="0"/>
              </a:rPr>
              <a:t>地方政府的支持力度</a:t>
            </a:r>
            <a:r>
              <a:rPr lang="zh-CN" altLang="en-US" sz="2000" b="1" dirty="0" smtClean="0">
                <a:solidFill>
                  <a:srgbClr val="002060"/>
                </a:solidFill>
                <a:latin typeface="Times New Roman" pitchFamily="18" charset="0"/>
                <a:cs typeface="Times New Roman" pitchFamily="18" charset="0"/>
              </a:rPr>
              <a:t>？</a:t>
            </a:r>
            <a:endParaRPr lang="en-US" altLang="zh-CN" sz="2000" b="1" dirty="0" smtClean="0">
              <a:solidFill>
                <a:srgbClr val="002060"/>
              </a:solidFill>
              <a:latin typeface="Times New Roman" pitchFamily="18" charset="0"/>
              <a:cs typeface="Times New Roman" pitchFamily="18" charset="0"/>
            </a:endParaRPr>
          </a:p>
          <a:p>
            <a:pPr marL="342900" indent="-342900">
              <a:spcBef>
                <a:spcPts val="600"/>
              </a:spcBef>
              <a:buFont typeface="Wingdings" panose="05000000000000000000" pitchFamily="2" charset="2"/>
              <a:buChar char="Ø"/>
            </a:pPr>
            <a:endParaRPr lang="en-US" altLang="zh-CN" sz="2000" b="1" dirty="0">
              <a:solidFill>
                <a:srgbClr val="002060"/>
              </a:solidFill>
              <a:latin typeface="Times New Roman" pitchFamily="18" charset="0"/>
              <a:cs typeface="Times New Roman" pitchFamily="18" charset="0"/>
            </a:endParaRPr>
          </a:p>
          <a:p>
            <a:pPr>
              <a:spcBef>
                <a:spcPts val="600"/>
              </a:spcBef>
            </a:pPr>
            <a:r>
              <a:rPr lang="zh-CN" altLang="en-US" sz="2000" b="1" dirty="0" smtClean="0">
                <a:solidFill>
                  <a:srgbClr val="7030A0"/>
                </a:solidFill>
                <a:latin typeface="Times New Roman" pitchFamily="18" charset="0"/>
                <a:cs typeface="Times New Roman" pitchFamily="18" charset="0"/>
              </a:rPr>
              <a:t>高能所组织考察了</a:t>
            </a:r>
            <a:r>
              <a:rPr lang="en-US" altLang="zh-CN" sz="2000" b="1" dirty="0" smtClean="0">
                <a:solidFill>
                  <a:srgbClr val="7030A0"/>
                </a:solidFill>
                <a:latin typeface="Times New Roman" pitchFamily="18" charset="0"/>
                <a:cs typeface="Times New Roman" pitchFamily="18" charset="0"/>
              </a:rPr>
              <a:t>14 </a:t>
            </a:r>
            <a:r>
              <a:rPr lang="zh-CN" altLang="en-US" sz="2000" b="1" dirty="0" smtClean="0">
                <a:solidFill>
                  <a:srgbClr val="7030A0"/>
                </a:solidFill>
                <a:latin typeface="Times New Roman" pitchFamily="18" charset="0"/>
                <a:cs typeface="Times New Roman" pitchFamily="18" charset="0"/>
              </a:rPr>
              <a:t>场地（河北，河南），调查地下结构。</a:t>
            </a:r>
            <a:endParaRPr lang="en-US" altLang="zh-CN" sz="2000" b="1" dirty="0" smtClean="0">
              <a:solidFill>
                <a:srgbClr val="7030A0"/>
              </a:solidFill>
              <a:latin typeface="Times New Roman" pitchFamily="18" charset="0"/>
              <a:cs typeface="Times New Roman" pitchFamily="18" charset="0"/>
            </a:endParaRPr>
          </a:p>
          <a:p>
            <a:pPr>
              <a:spcBef>
                <a:spcPts val="600"/>
              </a:spcBef>
            </a:pPr>
            <a:endParaRPr lang="en-US" altLang="zh-CN" sz="2000" b="1" dirty="0">
              <a:solidFill>
                <a:srgbClr val="002060"/>
              </a:solidFill>
              <a:latin typeface="Times New Roman" pitchFamily="18" charset="0"/>
              <a:cs typeface="Times New Roman" pitchFamily="18" charset="0"/>
            </a:endParaRPr>
          </a:p>
          <a:p>
            <a:pPr>
              <a:spcBef>
                <a:spcPts val="600"/>
              </a:spcBef>
            </a:pPr>
            <a:r>
              <a:rPr lang="zh-CN" altLang="en-US" sz="2000" b="1" dirty="0" smtClean="0">
                <a:solidFill>
                  <a:srgbClr val="7030A0"/>
                </a:solidFill>
                <a:latin typeface="Times New Roman" pitchFamily="18" charset="0"/>
                <a:cs typeface="Times New Roman" pitchFamily="18" charset="0"/>
              </a:rPr>
              <a:t>以河北秦皇岛为例  </a:t>
            </a:r>
            <a:r>
              <a:rPr lang="en-US" altLang="zh-CN" sz="2000" b="1" dirty="0" smtClean="0">
                <a:solidFill>
                  <a:srgbClr val="7030A0"/>
                </a:solidFill>
                <a:latin typeface="Times New Roman" pitchFamily="18" charset="0"/>
                <a:cs typeface="Times New Roman" pitchFamily="18" charset="0"/>
              </a:rPr>
              <a:t>--</a:t>
            </a:r>
          </a:p>
          <a:p>
            <a:pPr>
              <a:spcBef>
                <a:spcPts val="600"/>
              </a:spcBef>
            </a:pPr>
            <a:endParaRPr lang="en-US" altLang="zh-CN" sz="2000" b="1" dirty="0" smtClean="0">
              <a:solidFill>
                <a:srgbClr val="002060"/>
              </a:solidFill>
              <a:latin typeface="Times New Roman" pitchFamily="18" charset="0"/>
              <a:cs typeface="Times New Roman" pitchFamily="18" charset="0"/>
            </a:endParaRPr>
          </a:p>
        </p:txBody>
      </p:sp>
    </p:spTree>
    <p:extLst>
      <p:ext uri="{BB962C8B-B14F-4D97-AF65-F5344CB8AC3E}">
        <p14:creationId xmlns:p14="http://schemas.microsoft.com/office/powerpoint/2010/main" val="26141446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628638"/>
            <a:ext cx="9509680" cy="461665"/>
          </a:xfrm>
          <a:prstGeom prst="rect">
            <a:avLst/>
          </a:prstGeom>
          <a:noFill/>
        </p:spPr>
        <p:txBody>
          <a:bodyPr wrap="square" rtlCol="0">
            <a:spAutoFit/>
          </a:bodyPr>
          <a:lstStyle/>
          <a:p>
            <a:pPr>
              <a:spcBef>
                <a:spcPts val="600"/>
              </a:spcBef>
            </a:pPr>
            <a:r>
              <a:rPr lang="en-US" sz="2400" b="1" dirty="0" smtClean="0">
                <a:solidFill>
                  <a:srgbClr val="C00000"/>
                </a:solidFill>
              </a:rPr>
              <a:t>       A good example is </a:t>
            </a:r>
            <a:r>
              <a:rPr lang="zh-CN" altLang="en-US" sz="2400" b="1" dirty="0" smtClean="0">
                <a:solidFill>
                  <a:srgbClr val="C00000"/>
                </a:solidFill>
              </a:rPr>
              <a:t>秦皇岛</a:t>
            </a:r>
            <a:r>
              <a:rPr lang="en-US" sz="2400" b="1" dirty="0" smtClean="0">
                <a:solidFill>
                  <a:srgbClr val="C00000"/>
                </a:solidFill>
              </a:rPr>
              <a:t>: </a:t>
            </a:r>
          </a:p>
        </p:txBody>
      </p:sp>
      <p:sp>
        <p:nvSpPr>
          <p:cNvPr id="4" name="Rectangle 3"/>
          <p:cNvSpPr/>
          <p:nvPr/>
        </p:nvSpPr>
        <p:spPr>
          <a:xfrm>
            <a:off x="457200" y="152400"/>
            <a:ext cx="3613490"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 – Site Investigation</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443508"/>
            <a:ext cx="7634298" cy="49717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椭圆 7"/>
          <p:cNvSpPr/>
          <p:nvPr/>
        </p:nvSpPr>
        <p:spPr>
          <a:xfrm>
            <a:off x="818979" y="3616233"/>
            <a:ext cx="2569989" cy="2673317"/>
          </a:xfrm>
          <a:prstGeom prst="ellipse">
            <a:avLst/>
          </a:prstGeom>
          <a:noFill/>
          <a:ln w="25400" cap="flat" cmpd="sng" algn="ctr">
            <a:solidFill>
              <a:srgbClr val="FF0000"/>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defRPr/>
            </a:pPr>
            <a:endParaRPr lang="zh-CN" altLang="en-US" kern="0" smtClean="0">
              <a:solidFill>
                <a:prstClr val="white"/>
              </a:solidFill>
              <a:latin typeface="Arial"/>
            </a:endParaRPr>
          </a:p>
        </p:txBody>
      </p:sp>
      <p:sp>
        <p:nvSpPr>
          <p:cNvPr id="9" name="椭圆 8"/>
          <p:cNvSpPr/>
          <p:nvPr/>
        </p:nvSpPr>
        <p:spPr>
          <a:xfrm>
            <a:off x="2813462" y="3177756"/>
            <a:ext cx="1599800" cy="1621406"/>
          </a:xfrm>
          <a:prstGeom prst="ellipse">
            <a:avLst/>
          </a:prstGeom>
          <a:noFill/>
          <a:ln w="25400" cap="flat" cmpd="sng" algn="ctr">
            <a:solidFill>
              <a:srgbClr val="FF0000"/>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defRPr/>
            </a:pPr>
            <a:endParaRPr lang="zh-CN" altLang="en-US" kern="0" smtClean="0">
              <a:solidFill>
                <a:prstClr val="white"/>
              </a:solidFill>
              <a:latin typeface="Arial"/>
            </a:endParaRPr>
          </a:p>
        </p:txBody>
      </p:sp>
      <p:sp>
        <p:nvSpPr>
          <p:cNvPr id="6" name="TextBox 5"/>
          <p:cNvSpPr txBox="1"/>
          <p:nvPr/>
        </p:nvSpPr>
        <p:spPr>
          <a:xfrm>
            <a:off x="6781799" y="6381365"/>
            <a:ext cx="1114023" cy="369332"/>
          </a:xfrm>
          <a:prstGeom prst="rect">
            <a:avLst/>
          </a:prstGeom>
          <a:noFill/>
        </p:spPr>
        <p:txBody>
          <a:bodyPr wrap="none" rtlCol="0">
            <a:spAutoFit/>
          </a:bodyPr>
          <a:lstStyle/>
          <a:p>
            <a:r>
              <a:rPr lang="en-US" altLang="zh-CN" dirty="0" smtClean="0">
                <a:solidFill>
                  <a:srgbClr val="2E9238"/>
                </a:solidFill>
              </a:rPr>
              <a:t>Y. F. Wang</a:t>
            </a:r>
            <a:endParaRPr lang="zh-CN" altLang="en-US" dirty="0">
              <a:solidFill>
                <a:srgbClr val="2E9238"/>
              </a:solidFill>
            </a:endParaRPr>
          </a:p>
        </p:txBody>
      </p:sp>
      <p:sp>
        <p:nvSpPr>
          <p:cNvPr id="7" name="矩形 6"/>
          <p:cNvSpPr/>
          <p:nvPr/>
        </p:nvSpPr>
        <p:spPr>
          <a:xfrm>
            <a:off x="3886200" y="497832"/>
            <a:ext cx="4572000" cy="723275"/>
          </a:xfrm>
          <a:prstGeom prst="rect">
            <a:avLst/>
          </a:prstGeom>
        </p:spPr>
        <p:txBody>
          <a:bodyPr>
            <a:spAutoFit/>
          </a:bodyPr>
          <a:lstStyle/>
          <a:p>
            <a:pPr algn="ctr">
              <a:spcBef>
                <a:spcPts val="600"/>
              </a:spcBef>
            </a:pPr>
            <a:r>
              <a:rPr lang="en-US" altLang="zh-CN" b="1" dirty="0">
                <a:solidFill>
                  <a:srgbClr val="0070C0"/>
                </a:solidFill>
              </a:rPr>
              <a:t>300 km from </a:t>
            </a:r>
            <a:r>
              <a:rPr lang="en-US" altLang="zh-CN" b="1" dirty="0" smtClean="0">
                <a:solidFill>
                  <a:srgbClr val="0070C0"/>
                </a:solidFill>
              </a:rPr>
              <a:t>Beijing</a:t>
            </a:r>
          </a:p>
          <a:p>
            <a:pPr algn="ctr">
              <a:spcBef>
                <a:spcPts val="600"/>
              </a:spcBef>
            </a:pPr>
            <a:r>
              <a:rPr lang="en-US" altLang="zh-CN" b="1" dirty="0" smtClean="0">
                <a:solidFill>
                  <a:srgbClr val="0070C0"/>
                </a:solidFill>
              </a:rPr>
              <a:t>3 </a:t>
            </a:r>
            <a:r>
              <a:rPr lang="en-US" altLang="zh-CN" b="1" dirty="0">
                <a:solidFill>
                  <a:srgbClr val="0070C0"/>
                </a:solidFill>
              </a:rPr>
              <a:t>hours by car; 1 hours by high speed train </a:t>
            </a:r>
          </a:p>
        </p:txBody>
      </p:sp>
    </p:spTree>
    <p:extLst>
      <p:ext uri="{BB962C8B-B14F-4D97-AF65-F5344CB8AC3E}">
        <p14:creationId xmlns:p14="http://schemas.microsoft.com/office/powerpoint/2010/main" val="184973309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2000"/>
            <a:lum/>
          </a:blip>
          <a:srcRect/>
          <a:stretch>
            <a:fillRect l="-5000" r="-5000"/>
          </a:stretch>
        </a:blipFill>
        <a:effectLst/>
      </p:bgPr>
    </p:bg>
    <p:spTree>
      <p:nvGrpSpPr>
        <p:cNvPr id="1" name=""/>
        <p:cNvGrpSpPr/>
        <p:nvPr/>
      </p:nvGrpSpPr>
      <p:grpSpPr>
        <a:xfrm>
          <a:off x="0" y="0"/>
          <a:ext cx="0" cy="0"/>
          <a:chOff x="0" y="0"/>
          <a:chExt cx="0" cy="0"/>
        </a:xfrm>
      </p:grpSpPr>
      <p:sp>
        <p:nvSpPr>
          <p:cNvPr id="4" name="Rectangle 3"/>
          <p:cNvSpPr/>
          <p:nvPr/>
        </p:nvSpPr>
        <p:spPr>
          <a:xfrm>
            <a:off x="40275" y="152400"/>
            <a:ext cx="8686800" cy="3524042"/>
          </a:xfrm>
          <a:prstGeom prst="rect">
            <a:avLst/>
          </a:prstGeom>
        </p:spPr>
        <p:txBody>
          <a:bodyPr wrap="square">
            <a:spAutoFit/>
          </a:bodyPr>
          <a:lstStyle/>
          <a:p>
            <a:r>
              <a:rPr lang="en-US" altLang="zh-CN" sz="2800" b="1" dirty="0" smtClean="0">
                <a:solidFill>
                  <a:srgbClr val="0000FF"/>
                </a:solidFill>
                <a:latin typeface="Times New Roman" pitchFamily="18" charset="0"/>
                <a:cs typeface="Times New Roman" pitchFamily="18" charset="0"/>
              </a:rPr>
              <a:t>PRE-CDR Civil Engineering</a:t>
            </a:r>
          </a:p>
          <a:p>
            <a:endParaRPr lang="en-US" altLang="zh-CN" sz="1200" b="1" dirty="0" smtClean="0">
              <a:solidFill>
                <a:srgbClr val="0000FF"/>
              </a:solidFill>
              <a:latin typeface="Times New Roman" pitchFamily="18" charset="0"/>
              <a:cs typeface="Times New Roman" pitchFamily="18" charset="0"/>
            </a:endParaRPr>
          </a:p>
          <a:p>
            <a:r>
              <a:rPr lang="en-US" altLang="zh-CN" sz="2000" b="1" dirty="0" smtClean="0">
                <a:solidFill>
                  <a:srgbClr val="2E9238"/>
                </a:solidFill>
                <a:latin typeface="Times New Roman" pitchFamily="18" charset="0"/>
                <a:cs typeface="Times New Roman" pitchFamily="18" charset="0"/>
              </a:rPr>
              <a:t>IHEP Engineering &amp; Support Group</a:t>
            </a:r>
            <a:endParaRPr lang="en-US" altLang="zh-CN" sz="2000" b="1" dirty="0">
              <a:solidFill>
                <a:srgbClr val="2E9238"/>
              </a:solidFill>
              <a:latin typeface="Times New Roman" pitchFamily="18" charset="0"/>
              <a:cs typeface="Times New Roman" pitchFamily="18" charset="0"/>
            </a:endParaRPr>
          </a:p>
          <a:p>
            <a:pPr>
              <a:spcBef>
                <a:spcPts val="600"/>
              </a:spcBef>
            </a:pPr>
            <a:r>
              <a:rPr lang="zh-CN" altLang="zh-CN" sz="2400" b="1" dirty="0">
                <a:solidFill>
                  <a:srgbClr val="7030A0"/>
                </a:solidFill>
                <a:cs typeface="Times New Roman"/>
              </a:rPr>
              <a:t>地下隧道</a:t>
            </a:r>
            <a:r>
              <a:rPr lang="zh-CN" altLang="zh-CN" sz="2400" b="1" dirty="0" smtClean="0">
                <a:solidFill>
                  <a:srgbClr val="7030A0"/>
                </a:solidFill>
                <a:cs typeface="Times New Roman"/>
              </a:rPr>
              <a:t>建设</a:t>
            </a:r>
            <a:r>
              <a:rPr lang="en-US" altLang="zh-CN" sz="2400" b="1" dirty="0">
                <a:solidFill>
                  <a:srgbClr val="7030A0"/>
                </a:solidFill>
                <a:cs typeface="Times New Roman"/>
              </a:rPr>
              <a:t> </a:t>
            </a:r>
            <a:r>
              <a:rPr lang="en-US" altLang="zh-CN" sz="2000" dirty="0">
                <a:solidFill>
                  <a:srgbClr val="000000"/>
                </a:solidFill>
                <a:cs typeface="Times New Roman"/>
              </a:rPr>
              <a:t>–</a:t>
            </a:r>
            <a:r>
              <a:rPr lang="zh-CN" altLang="en-US" sz="2000" b="1" dirty="0" smtClean="0">
                <a:solidFill>
                  <a:srgbClr val="000099"/>
                </a:solidFill>
                <a:cs typeface="Times New Roman"/>
              </a:rPr>
              <a:t>施工方法，防、排水，</a:t>
            </a:r>
            <a:endParaRPr lang="en-US" altLang="zh-CN" sz="2000" b="1" dirty="0" smtClean="0">
              <a:solidFill>
                <a:srgbClr val="000099"/>
              </a:solidFill>
              <a:cs typeface="Times New Roman"/>
            </a:endParaRPr>
          </a:p>
          <a:p>
            <a:pPr>
              <a:spcBef>
                <a:spcPts val="600"/>
              </a:spcBef>
            </a:pPr>
            <a:r>
              <a:rPr lang="en-US" altLang="zh-CN" sz="2000" b="1" dirty="0">
                <a:solidFill>
                  <a:srgbClr val="000099"/>
                </a:solidFill>
                <a:cs typeface="Times New Roman"/>
              </a:rPr>
              <a:t> </a:t>
            </a:r>
            <a:r>
              <a:rPr lang="en-US" altLang="zh-CN" sz="2000" b="1" dirty="0" smtClean="0">
                <a:solidFill>
                  <a:srgbClr val="000099"/>
                </a:solidFill>
                <a:cs typeface="Times New Roman"/>
              </a:rPr>
              <a:t>         </a:t>
            </a:r>
            <a:r>
              <a:rPr lang="zh-CN" altLang="en-US" sz="2000" b="1" dirty="0" smtClean="0">
                <a:solidFill>
                  <a:srgbClr val="000099"/>
                </a:solidFill>
                <a:cs typeface="Times New Roman"/>
              </a:rPr>
              <a:t>通风，辐射防护，电子仪器厅，</a:t>
            </a:r>
            <a:r>
              <a:rPr lang="en-US" altLang="zh-CN" sz="2000" b="1" dirty="0" smtClean="0">
                <a:solidFill>
                  <a:srgbClr val="000099"/>
                </a:solidFill>
                <a:cs typeface="Times New Roman"/>
              </a:rPr>
              <a:t>….</a:t>
            </a:r>
            <a:endParaRPr lang="en-US" altLang="zh-CN" sz="2000" dirty="0" smtClean="0">
              <a:solidFill>
                <a:srgbClr val="000000"/>
              </a:solidFill>
              <a:cs typeface="Times New Roman"/>
            </a:endParaRPr>
          </a:p>
          <a:p>
            <a:pPr>
              <a:spcBef>
                <a:spcPts val="600"/>
              </a:spcBef>
            </a:pPr>
            <a:r>
              <a:rPr lang="zh-CN" altLang="en-US" sz="2400" b="1" dirty="0">
                <a:solidFill>
                  <a:srgbClr val="7030A0"/>
                </a:solidFill>
                <a:cs typeface="Times New Roman"/>
              </a:rPr>
              <a:t>地面</a:t>
            </a:r>
            <a:r>
              <a:rPr lang="zh-CN" altLang="en-US" sz="2400" b="1" dirty="0" smtClean="0">
                <a:solidFill>
                  <a:srgbClr val="7030A0"/>
                </a:solidFill>
                <a:cs typeface="Times New Roman"/>
              </a:rPr>
              <a:t>设施 </a:t>
            </a:r>
            <a:r>
              <a:rPr lang="en-US" altLang="zh-CN" sz="2000" dirty="0">
                <a:solidFill>
                  <a:srgbClr val="000000"/>
                </a:solidFill>
                <a:cs typeface="Times New Roman"/>
              </a:rPr>
              <a:t>– </a:t>
            </a:r>
            <a:r>
              <a:rPr lang="zh-CN" altLang="en-US" sz="2000" b="1" dirty="0" smtClean="0">
                <a:solidFill>
                  <a:srgbClr val="000099"/>
                </a:solidFill>
                <a:cs typeface="Times New Roman"/>
              </a:rPr>
              <a:t>实验厅，供电，制冷，消防，</a:t>
            </a:r>
            <a:endParaRPr lang="en-US" altLang="zh-CN" sz="2000" b="1" dirty="0" smtClean="0">
              <a:solidFill>
                <a:srgbClr val="000099"/>
              </a:solidFill>
              <a:cs typeface="Times New Roman"/>
            </a:endParaRPr>
          </a:p>
          <a:p>
            <a:pPr>
              <a:spcBef>
                <a:spcPts val="600"/>
              </a:spcBef>
            </a:pPr>
            <a:r>
              <a:rPr lang="en-US" altLang="zh-CN" sz="2000" b="1" dirty="0">
                <a:solidFill>
                  <a:srgbClr val="000099"/>
                </a:solidFill>
                <a:cs typeface="Times New Roman"/>
              </a:rPr>
              <a:t> </a:t>
            </a:r>
            <a:r>
              <a:rPr lang="en-US" altLang="zh-CN" sz="2000" b="1" dirty="0" smtClean="0">
                <a:solidFill>
                  <a:srgbClr val="000099"/>
                </a:solidFill>
                <a:cs typeface="Times New Roman"/>
              </a:rPr>
              <a:t>          </a:t>
            </a:r>
            <a:r>
              <a:rPr lang="zh-CN" altLang="en-US" sz="2000" b="1" dirty="0" smtClean="0">
                <a:solidFill>
                  <a:srgbClr val="000099"/>
                </a:solidFill>
                <a:cs typeface="Times New Roman"/>
              </a:rPr>
              <a:t>交通，</a:t>
            </a:r>
            <a:r>
              <a:rPr lang="zh-CN" altLang="en-US" sz="2000" b="1" dirty="0">
                <a:solidFill>
                  <a:srgbClr val="000099"/>
                </a:solidFill>
                <a:cs typeface="Times New Roman"/>
              </a:rPr>
              <a:t>竖井，</a:t>
            </a:r>
            <a:r>
              <a:rPr lang="en-US" altLang="zh-CN" sz="2000" b="1" dirty="0" smtClean="0">
                <a:solidFill>
                  <a:srgbClr val="000099"/>
                </a:solidFill>
                <a:cs typeface="Times New Roman"/>
              </a:rPr>
              <a:t>access points, </a:t>
            </a:r>
            <a:endParaRPr lang="en-US" altLang="zh-CN" sz="2000" dirty="0">
              <a:solidFill>
                <a:srgbClr val="000000"/>
              </a:solidFill>
              <a:cs typeface="Times New Roman"/>
            </a:endParaRPr>
          </a:p>
          <a:p>
            <a:pPr>
              <a:spcBef>
                <a:spcPts val="600"/>
              </a:spcBef>
            </a:pPr>
            <a:r>
              <a:rPr lang="zh-CN" altLang="en-US" sz="2400" b="1" dirty="0" smtClean="0">
                <a:solidFill>
                  <a:srgbClr val="7030A0"/>
                </a:solidFill>
                <a:cs typeface="Times New Roman"/>
              </a:rPr>
              <a:t>其他</a:t>
            </a:r>
            <a:r>
              <a:rPr lang="zh-CN" altLang="en-US" sz="2000" dirty="0" smtClean="0">
                <a:solidFill>
                  <a:srgbClr val="000000"/>
                </a:solidFill>
                <a:cs typeface="Times New Roman"/>
              </a:rPr>
              <a:t> </a:t>
            </a:r>
            <a:r>
              <a:rPr lang="en-US" altLang="zh-CN" sz="2000" dirty="0">
                <a:solidFill>
                  <a:srgbClr val="000000"/>
                </a:solidFill>
                <a:cs typeface="Times New Roman"/>
              </a:rPr>
              <a:t>–</a:t>
            </a:r>
            <a:r>
              <a:rPr lang="zh-CN" altLang="en-US" sz="2000" dirty="0" smtClean="0">
                <a:solidFill>
                  <a:srgbClr val="000000"/>
                </a:solidFill>
                <a:cs typeface="Times New Roman"/>
              </a:rPr>
              <a:t> </a:t>
            </a:r>
            <a:r>
              <a:rPr lang="zh-CN" altLang="en-US" sz="2000" b="1" dirty="0" smtClean="0">
                <a:solidFill>
                  <a:srgbClr val="000099"/>
                </a:solidFill>
                <a:cs typeface="Times New Roman"/>
              </a:rPr>
              <a:t>节能减排，工期，</a:t>
            </a:r>
            <a:r>
              <a:rPr lang="zh-CN" altLang="en-US" sz="2000" b="1" dirty="0" smtClean="0">
                <a:solidFill>
                  <a:srgbClr val="C00000"/>
                </a:solidFill>
                <a:cs typeface="Times New Roman"/>
              </a:rPr>
              <a:t>整体造价</a:t>
            </a:r>
            <a:endParaRPr lang="en-US" altLang="zh-CN" sz="2000" b="1" dirty="0" smtClean="0">
              <a:solidFill>
                <a:srgbClr val="C00000"/>
              </a:solidFill>
              <a:cs typeface="Times New Roman"/>
            </a:endParaRPr>
          </a:p>
          <a:p>
            <a:endParaRPr lang="en-US" altLang="zh-CN" sz="2000" b="1" dirty="0">
              <a:solidFill>
                <a:srgbClr val="C00000"/>
              </a:solidFill>
              <a:cs typeface="Times New Roman"/>
            </a:endParaRPr>
          </a:p>
        </p:txBody>
      </p:sp>
      <p:sp>
        <p:nvSpPr>
          <p:cNvPr id="3" name="Rectangle 3"/>
          <p:cNvSpPr/>
          <p:nvPr/>
        </p:nvSpPr>
        <p:spPr>
          <a:xfrm>
            <a:off x="36689" y="3429000"/>
            <a:ext cx="5105400" cy="3170099"/>
          </a:xfrm>
          <a:prstGeom prst="rect">
            <a:avLst/>
          </a:prstGeom>
        </p:spPr>
        <p:txBody>
          <a:bodyPr wrap="square">
            <a:spAutoFit/>
          </a:bodyPr>
          <a:lstStyle/>
          <a:p>
            <a:r>
              <a:rPr lang="en-US" altLang="zh-CN" b="1" dirty="0" smtClean="0">
                <a:solidFill>
                  <a:srgbClr val="2E9238"/>
                </a:solidFill>
                <a:cs typeface="Times New Roman"/>
              </a:rPr>
              <a:t>Baseline Consideration:</a:t>
            </a:r>
          </a:p>
          <a:p>
            <a:endParaRPr lang="en-US" altLang="zh-CN" sz="1400" dirty="0" smtClean="0">
              <a:solidFill>
                <a:srgbClr val="000000"/>
              </a:solidFill>
              <a:cs typeface="Times New Roman"/>
            </a:endParaRPr>
          </a:p>
          <a:p>
            <a:pPr>
              <a:lnSpc>
                <a:spcPct val="150000"/>
              </a:lnSpc>
            </a:pPr>
            <a:r>
              <a:rPr lang="zh-CN" altLang="en-US" sz="1400" b="1" dirty="0" smtClean="0">
                <a:solidFill>
                  <a:srgbClr val="7030A0"/>
                </a:solidFill>
                <a:cs typeface="Times New Roman"/>
              </a:rPr>
              <a:t>黄河勘测规划设计有限公司 </a:t>
            </a:r>
            <a:r>
              <a:rPr lang="en-US" altLang="zh-CN" sz="1400" b="1" dirty="0" smtClean="0">
                <a:solidFill>
                  <a:srgbClr val="7030A0"/>
                </a:solidFill>
                <a:cs typeface="Times New Roman"/>
              </a:rPr>
              <a:t>–</a:t>
            </a:r>
          </a:p>
          <a:p>
            <a:pPr marL="342900" indent="-342900">
              <a:lnSpc>
                <a:spcPct val="150000"/>
              </a:lnSpc>
              <a:buFont typeface="Wingdings" panose="05000000000000000000" pitchFamily="2" charset="2"/>
              <a:buChar char="Ø"/>
            </a:pPr>
            <a:r>
              <a:rPr lang="zh-CN" altLang="en-US" sz="1400" dirty="0" smtClean="0">
                <a:solidFill>
                  <a:srgbClr val="000000"/>
                </a:solidFill>
                <a:cs typeface="Times New Roman"/>
              </a:rPr>
              <a:t>秦皇岛</a:t>
            </a:r>
            <a:r>
              <a:rPr lang="zh-CN" altLang="en-US" sz="1400" dirty="0">
                <a:solidFill>
                  <a:srgbClr val="000000"/>
                </a:solidFill>
                <a:cs typeface="Times New Roman"/>
              </a:rPr>
              <a:t>抚宁地区为概念设计</a:t>
            </a:r>
            <a:r>
              <a:rPr lang="zh-CN" altLang="en-US" sz="1400" dirty="0" smtClean="0">
                <a:solidFill>
                  <a:srgbClr val="000000"/>
                </a:solidFill>
                <a:cs typeface="Times New Roman"/>
              </a:rPr>
              <a:t>地点</a:t>
            </a:r>
            <a:endParaRPr lang="en-US" altLang="zh-CN" sz="1400" dirty="0" smtClean="0">
              <a:solidFill>
                <a:srgbClr val="000000"/>
              </a:solidFill>
              <a:cs typeface="Times New Roman"/>
            </a:endParaRPr>
          </a:p>
          <a:p>
            <a:pPr marL="342900" indent="-342900">
              <a:lnSpc>
                <a:spcPct val="150000"/>
              </a:lnSpc>
              <a:buFont typeface="Wingdings" panose="05000000000000000000" pitchFamily="2" charset="2"/>
              <a:buChar char="Ø"/>
            </a:pPr>
            <a:r>
              <a:rPr lang="en-US" altLang="zh-CN" sz="1400" dirty="0" smtClean="0">
                <a:solidFill>
                  <a:srgbClr val="000000"/>
                </a:solidFill>
                <a:cs typeface="Times New Roman"/>
              </a:rPr>
              <a:t>C=50km</a:t>
            </a:r>
            <a:r>
              <a:rPr lang="zh-CN" altLang="en-US" sz="1400" dirty="0" smtClean="0">
                <a:solidFill>
                  <a:srgbClr val="000000"/>
                </a:solidFill>
                <a:cs typeface="Times New Roman"/>
              </a:rPr>
              <a:t>圆环形隧道，截面直径</a:t>
            </a:r>
            <a:r>
              <a:rPr lang="en-US" altLang="zh-CN" sz="1400" dirty="0" smtClean="0">
                <a:solidFill>
                  <a:srgbClr val="000000"/>
                </a:solidFill>
                <a:cs typeface="Times New Roman"/>
              </a:rPr>
              <a:t>R~6.5m</a:t>
            </a:r>
            <a:r>
              <a:rPr lang="zh-CN" altLang="en-US" sz="1400" dirty="0" smtClean="0">
                <a:solidFill>
                  <a:srgbClr val="000000"/>
                </a:solidFill>
                <a:cs typeface="Times New Roman"/>
              </a:rPr>
              <a:t>，</a:t>
            </a:r>
            <a:r>
              <a:rPr lang="zh-CN" altLang="en-US" sz="1400" dirty="0">
                <a:solidFill>
                  <a:srgbClr val="000000"/>
                </a:solidFill>
                <a:cs typeface="Times New Roman"/>
              </a:rPr>
              <a:t>地下</a:t>
            </a:r>
            <a:r>
              <a:rPr lang="en-US" altLang="zh-CN" sz="1400" dirty="0" smtClean="0">
                <a:solidFill>
                  <a:srgbClr val="000000"/>
                </a:solidFill>
                <a:cs typeface="Times New Roman"/>
              </a:rPr>
              <a:t>50-100m</a:t>
            </a:r>
            <a:endParaRPr lang="en-US" altLang="zh-CN" sz="1400" dirty="0">
              <a:solidFill>
                <a:srgbClr val="000000"/>
              </a:solidFill>
              <a:cs typeface="Times New Roman"/>
            </a:endParaRPr>
          </a:p>
          <a:p>
            <a:pPr marL="342900" indent="-342900">
              <a:lnSpc>
                <a:spcPct val="150000"/>
              </a:lnSpc>
              <a:buFont typeface="Wingdings" panose="05000000000000000000" pitchFamily="2" charset="2"/>
              <a:buChar char="Ø"/>
            </a:pPr>
            <a:r>
              <a:rPr lang="zh-CN" altLang="en-US" sz="1400" dirty="0" smtClean="0">
                <a:solidFill>
                  <a:srgbClr val="000000"/>
                </a:solidFill>
                <a:cs typeface="Times New Roman"/>
              </a:rPr>
              <a:t>倾斜度</a:t>
            </a:r>
            <a:r>
              <a:rPr lang="zh-CN" altLang="en-US" sz="1400" dirty="0">
                <a:solidFill>
                  <a:srgbClr val="000000"/>
                </a:solidFill>
                <a:cs typeface="Times New Roman"/>
              </a:rPr>
              <a:t>控制在</a:t>
            </a:r>
            <a:r>
              <a:rPr lang="en-US" altLang="zh-CN" sz="1400" dirty="0">
                <a:solidFill>
                  <a:srgbClr val="000000"/>
                </a:solidFill>
                <a:cs typeface="Times New Roman"/>
              </a:rPr>
              <a:t>4‰</a:t>
            </a:r>
            <a:r>
              <a:rPr lang="zh-CN" altLang="en-US" sz="1400" dirty="0">
                <a:solidFill>
                  <a:srgbClr val="000000"/>
                </a:solidFill>
                <a:cs typeface="Times New Roman"/>
              </a:rPr>
              <a:t>以内（便于排水</a:t>
            </a:r>
            <a:r>
              <a:rPr lang="zh-CN" altLang="en-US" sz="1400" dirty="0" smtClean="0">
                <a:solidFill>
                  <a:srgbClr val="000000"/>
                </a:solidFill>
                <a:cs typeface="Times New Roman"/>
              </a:rPr>
              <a:t>）</a:t>
            </a:r>
            <a:endParaRPr lang="en-US" altLang="zh-CN" sz="1400" dirty="0" smtClean="0">
              <a:solidFill>
                <a:srgbClr val="000000"/>
              </a:solidFill>
              <a:cs typeface="Times New Roman"/>
            </a:endParaRPr>
          </a:p>
          <a:p>
            <a:pPr marL="342900" indent="-342900">
              <a:lnSpc>
                <a:spcPct val="150000"/>
              </a:lnSpc>
              <a:buFont typeface="Wingdings" panose="05000000000000000000" pitchFamily="2" charset="2"/>
              <a:buChar char="Ø"/>
            </a:pPr>
            <a:r>
              <a:rPr lang="zh-CN" altLang="en-US" sz="1400" dirty="0" smtClean="0">
                <a:solidFill>
                  <a:srgbClr val="000000"/>
                </a:solidFill>
                <a:cs typeface="Times New Roman"/>
              </a:rPr>
              <a:t>节能</a:t>
            </a:r>
            <a:r>
              <a:rPr lang="zh-CN" altLang="en-US" sz="1400" dirty="0">
                <a:solidFill>
                  <a:srgbClr val="000000"/>
                </a:solidFill>
                <a:cs typeface="Times New Roman"/>
              </a:rPr>
              <a:t>减排</a:t>
            </a:r>
            <a:r>
              <a:rPr lang="zh-CN" altLang="en-US" sz="1400" dirty="0" smtClean="0">
                <a:solidFill>
                  <a:srgbClr val="000000"/>
                </a:solidFill>
                <a:cs typeface="Times New Roman"/>
              </a:rPr>
              <a:t>：为</a:t>
            </a:r>
            <a:r>
              <a:rPr lang="zh-CN" altLang="en-US" sz="1400" dirty="0">
                <a:solidFill>
                  <a:srgbClr val="000000"/>
                </a:solidFill>
                <a:cs typeface="Times New Roman"/>
              </a:rPr>
              <a:t>节约能源，减少浪费</a:t>
            </a:r>
            <a:r>
              <a:rPr lang="zh-CN" altLang="en-US" sz="1400" dirty="0" smtClean="0">
                <a:solidFill>
                  <a:srgbClr val="000000"/>
                </a:solidFill>
                <a:cs typeface="Times New Roman"/>
              </a:rPr>
              <a:t>，设法</a:t>
            </a:r>
            <a:r>
              <a:rPr lang="zh-CN" altLang="en-US" sz="1400" dirty="0">
                <a:solidFill>
                  <a:srgbClr val="000000"/>
                </a:solidFill>
                <a:cs typeface="Times New Roman"/>
              </a:rPr>
              <a:t>进行二次</a:t>
            </a:r>
            <a:r>
              <a:rPr lang="zh-CN" altLang="en-US" sz="1400" dirty="0" smtClean="0">
                <a:solidFill>
                  <a:srgbClr val="000000"/>
                </a:solidFill>
                <a:cs typeface="Times New Roman"/>
              </a:rPr>
              <a:t>利用</a:t>
            </a:r>
            <a:endParaRPr lang="en-US" altLang="zh-CN" sz="1400" dirty="0">
              <a:solidFill>
                <a:srgbClr val="000000"/>
              </a:solidFill>
              <a:cs typeface="Times New Roman"/>
            </a:endParaRPr>
          </a:p>
          <a:p>
            <a:pPr marL="342900" indent="-342900">
              <a:lnSpc>
                <a:spcPct val="150000"/>
              </a:lnSpc>
              <a:buFont typeface="Wingdings" panose="05000000000000000000" pitchFamily="2" charset="2"/>
              <a:buChar char="Ø"/>
            </a:pPr>
            <a:r>
              <a:rPr lang="zh-CN" altLang="en-US" sz="1400" dirty="0" smtClean="0">
                <a:solidFill>
                  <a:srgbClr val="000000"/>
                </a:solidFill>
                <a:cs typeface="Times New Roman"/>
              </a:rPr>
              <a:t>在</a:t>
            </a:r>
            <a:r>
              <a:rPr lang="zh-CN" altLang="en-US" sz="1400" dirty="0">
                <a:solidFill>
                  <a:srgbClr val="000000"/>
                </a:solidFill>
                <a:cs typeface="Times New Roman"/>
              </a:rPr>
              <a:t>环形隧道地面设有</a:t>
            </a:r>
            <a:r>
              <a:rPr lang="en-US" altLang="zh-CN" sz="1400" dirty="0">
                <a:solidFill>
                  <a:srgbClr val="000000"/>
                </a:solidFill>
                <a:cs typeface="Times New Roman"/>
              </a:rPr>
              <a:t>5000</a:t>
            </a:r>
            <a:r>
              <a:rPr lang="zh-CN" altLang="en-US" sz="1400" dirty="0">
                <a:solidFill>
                  <a:srgbClr val="000000"/>
                </a:solidFill>
                <a:cs typeface="Times New Roman"/>
              </a:rPr>
              <a:t>亩办公</a:t>
            </a:r>
            <a:r>
              <a:rPr lang="zh-CN" altLang="en-US" sz="1400" dirty="0" smtClean="0">
                <a:solidFill>
                  <a:srgbClr val="000000"/>
                </a:solidFill>
                <a:cs typeface="Times New Roman"/>
              </a:rPr>
              <a:t>园区</a:t>
            </a:r>
            <a:endParaRPr lang="zh-CN" altLang="en-US" sz="1400" dirty="0">
              <a:solidFill>
                <a:srgbClr val="000000"/>
              </a:solidFill>
              <a:cs typeface="Times New Roman"/>
            </a:endParaRPr>
          </a:p>
          <a:p>
            <a:pPr marL="342900" indent="-342900">
              <a:lnSpc>
                <a:spcPct val="150000"/>
              </a:lnSpc>
              <a:buFont typeface="Wingdings" panose="05000000000000000000" pitchFamily="2" charset="2"/>
              <a:buChar char="Ø"/>
            </a:pPr>
            <a:r>
              <a:rPr lang="zh-CN" altLang="en-US" sz="1400" dirty="0" smtClean="0">
                <a:solidFill>
                  <a:srgbClr val="000000"/>
                </a:solidFill>
                <a:cs typeface="Times New Roman"/>
              </a:rPr>
              <a:t>隧道供电负荷、区域</a:t>
            </a:r>
            <a:r>
              <a:rPr lang="zh-CN" altLang="en-US" sz="1400" dirty="0">
                <a:solidFill>
                  <a:srgbClr val="000000"/>
                </a:solidFill>
                <a:cs typeface="Times New Roman"/>
              </a:rPr>
              <a:t>变电站</a:t>
            </a:r>
            <a:r>
              <a:rPr lang="zh-CN" altLang="en-US" sz="1400" dirty="0" smtClean="0">
                <a:solidFill>
                  <a:srgbClr val="000000"/>
                </a:solidFill>
                <a:cs typeface="Times New Roman"/>
              </a:rPr>
              <a:t>，园区需要若干</a:t>
            </a:r>
            <a:r>
              <a:rPr lang="zh-CN" altLang="en-US" sz="1400" dirty="0">
                <a:solidFill>
                  <a:srgbClr val="000000"/>
                </a:solidFill>
                <a:cs typeface="Times New Roman"/>
              </a:rPr>
              <a:t>小</a:t>
            </a:r>
            <a:r>
              <a:rPr lang="zh-CN" altLang="en-US" sz="1400" dirty="0" smtClean="0">
                <a:solidFill>
                  <a:srgbClr val="000000"/>
                </a:solidFill>
                <a:cs typeface="Times New Roman"/>
              </a:rPr>
              <a:t>变电站</a:t>
            </a:r>
            <a:endParaRPr lang="en-US" altLang="zh-CN" sz="1400" dirty="0" smtClean="0">
              <a:solidFill>
                <a:srgbClr val="000000"/>
              </a:solidFill>
              <a:cs typeface="Times New Roman"/>
            </a:endParaRPr>
          </a:p>
          <a:p>
            <a:pPr marL="342900" indent="-342900">
              <a:lnSpc>
                <a:spcPct val="150000"/>
              </a:lnSpc>
              <a:buFont typeface="Wingdings" panose="05000000000000000000" pitchFamily="2" charset="2"/>
              <a:buChar char="Ø"/>
            </a:pPr>
            <a:r>
              <a:rPr lang="zh-CN" altLang="en-US" sz="1400" dirty="0">
                <a:solidFill>
                  <a:srgbClr val="000000"/>
                </a:solidFill>
                <a:cs typeface="Times New Roman"/>
              </a:rPr>
              <a:t>使用硬岩</a:t>
            </a:r>
            <a:r>
              <a:rPr lang="en-US" altLang="zh-CN" sz="1400" dirty="0" smtClean="0">
                <a:solidFill>
                  <a:srgbClr val="000000"/>
                </a:solidFill>
                <a:cs typeface="Times New Roman"/>
              </a:rPr>
              <a:t>TBM</a:t>
            </a:r>
            <a:r>
              <a:rPr lang="zh-CN" altLang="en-US" sz="1400" dirty="0" smtClean="0">
                <a:solidFill>
                  <a:srgbClr val="000000"/>
                </a:solidFill>
                <a:cs typeface="Times New Roman"/>
              </a:rPr>
              <a:t>或</a:t>
            </a:r>
            <a:r>
              <a:rPr lang="zh-CN" altLang="en-US" sz="1400" dirty="0">
                <a:solidFill>
                  <a:srgbClr val="000000"/>
                </a:solidFill>
                <a:cs typeface="Times New Roman"/>
              </a:rPr>
              <a:t>盾构</a:t>
            </a:r>
            <a:r>
              <a:rPr lang="zh-CN" altLang="en-US" sz="1400" dirty="0" smtClean="0">
                <a:solidFill>
                  <a:srgbClr val="000000"/>
                </a:solidFill>
                <a:cs typeface="Times New Roman"/>
              </a:rPr>
              <a:t>机的</a:t>
            </a:r>
            <a:r>
              <a:rPr lang="zh-CN" altLang="en-US" sz="1400" dirty="0">
                <a:solidFill>
                  <a:srgbClr val="000000"/>
                </a:solidFill>
                <a:cs typeface="Times New Roman"/>
              </a:rPr>
              <a:t>比较造价</a:t>
            </a:r>
            <a:r>
              <a:rPr lang="zh-CN" altLang="en-US" sz="1400" dirty="0" smtClean="0">
                <a:solidFill>
                  <a:srgbClr val="000000"/>
                </a:solidFill>
                <a:cs typeface="Times New Roman"/>
              </a:rPr>
              <a:t>清单</a:t>
            </a:r>
            <a:endParaRPr lang="en-US" altLang="zh-CN" sz="1400" dirty="0" smtClean="0">
              <a:solidFill>
                <a:srgbClr val="000000"/>
              </a:solidFill>
              <a:cs typeface="Times New Roman"/>
            </a:endParaRPr>
          </a:p>
        </p:txBody>
      </p:sp>
      <p:sp>
        <p:nvSpPr>
          <p:cNvPr id="2" name="矩形 1"/>
          <p:cNvSpPr/>
          <p:nvPr/>
        </p:nvSpPr>
        <p:spPr>
          <a:xfrm>
            <a:off x="5153377" y="3962400"/>
            <a:ext cx="3910189" cy="1384995"/>
          </a:xfrm>
          <a:prstGeom prst="rect">
            <a:avLst/>
          </a:prstGeom>
        </p:spPr>
        <p:txBody>
          <a:bodyPr wrap="square">
            <a:spAutoFit/>
          </a:bodyPr>
          <a:lstStyle/>
          <a:p>
            <a:pPr lvl="0">
              <a:lnSpc>
                <a:spcPct val="150000"/>
              </a:lnSpc>
            </a:pPr>
            <a:r>
              <a:rPr lang="zh-CN" altLang="en-US" sz="1400" b="1" dirty="0">
                <a:solidFill>
                  <a:srgbClr val="7030A0"/>
                </a:solidFill>
                <a:cs typeface="Times New Roman"/>
              </a:rPr>
              <a:t>高能所 </a:t>
            </a:r>
            <a:r>
              <a:rPr lang="en-US" altLang="zh-CN" sz="1400" b="1" dirty="0">
                <a:solidFill>
                  <a:srgbClr val="7030A0"/>
                </a:solidFill>
                <a:cs typeface="Times New Roman"/>
              </a:rPr>
              <a:t>–</a:t>
            </a:r>
          </a:p>
          <a:p>
            <a:pPr marL="342900" lvl="0" indent="-342900">
              <a:lnSpc>
                <a:spcPct val="150000"/>
              </a:lnSpc>
              <a:buFont typeface="Wingdings" panose="05000000000000000000" pitchFamily="2" charset="2"/>
              <a:buChar char="Ø"/>
            </a:pPr>
            <a:r>
              <a:rPr lang="zh-CN" altLang="en-US" sz="1400" dirty="0">
                <a:solidFill>
                  <a:srgbClr val="000000"/>
                </a:solidFill>
                <a:cs typeface="Times New Roman"/>
              </a:rPr>
              <a:t>估算与制冷机配套的</a:t>
            </a:r>
            <a:r>
              <a:rPr lang="zh-CN" altLang="en-US" sz="1400" dirty="0" smtClean="0">
                <a:solidFill>
                  <a:srgbClr val="000000"/>
                </a:solidFill>
                <a:cs typeface="Times New Roman"/>
              </a:rPr>
              <a:t>冷却塔占</a:t>
            </a:r>
            <a:r>
              <a:rPr lang="zh-CN" altLang="en-US" sz="1400" dirty="0">
                <a:solidFill>
                  <a:srgbClr val="000000"/>
                </a:solidFill>
                <a:cs typeface="Times New Roman"/>
              </a:rPr>
              <a:t>地面积</a:t>
            </a:r>
            <a:endParaRPr lang="en-US" altLang="zh-CN" sz="1400" dirty="0">
              <a:solidFill>
                <a:srgbClr val="000000"/>
              </a:solidFill>
              <a:cs typeface="Times New Roman"/>
            </a:endParaRPr>
          </a:p>
          <a:p>
            <a:pPr marL="342900" lvl="0" indent="-342900">
              <a:lnSpc>
                <a:spcPct val="150000"/>
              </a:lnSpc>
              <a:buFont typeface="Wingdings" panose="05000000000000000000" pitchFamily="2" charset="2"/>
              <a:buChar char="Ø"/>
            </a:pPr>
            <a:r>
              <a:rPr lang="zh-CN" altLang="en-US" sz="1400" dirty="0" smtClean="0">
                <a:solidFill>
                  <a:srgbClr val="000000"/>
                </a:solidFill>
                <a:cs typeface="Times New Roman"/>
              </a:rPr>
              <a:t>安排黄河公司</a:t>
            </a:r>
            <a:r>
              <a:rPr lang="zh-CN" altLang="en-US" sz="1400" dirty="0">
                <a:solidFill>
                  <a:srgbClr val="000000"/>
                </a:solidFill>
                <a:cs typeface="Times New Roman"/>
              </a:rPr>
              <a:t>对</a:t>
            </a:r>
            <a:r>
              <a:rPr lang="en-US" altLang="zh-CN" sz="1400" dirty="0">
                <a:solidFill>
                  <a:srgbClr val="000000"/>
                </a:solidFill>
                <a:cs typeface="Times New Roman"/>
              </a:rPr>
              <a:t>CERN </a:t>
            </a:r>
            <a:r>
              <a:rPr lang="en-US" altLang="zh-CN" sz="1400" dirty="0" smtClean="0">
                <a:solidFill>
                  <a:srgbClr val="000000"/>
                </a:solidFill>
                <a:cs typeface="Times New Roman"/>
              </a:rPr>
              <a:t>LHC</a:t>
            </a:r>
            <a:r>
              <a:rPr lang="zh-CN" altLang="en-US" sz="1400" dirty="0" smtClean="0">
                <a:solidFill>
                  <a:srgbClr val="000000"/>
                </a:solidFill>
                <a:cs typeface="Times New Roman"/>
              </a:rPr>
              <a:t>现场考察</a:t>
            </a:r>
            <a:r>
              <a:rPr lang="zh-CN" altLang="en-US" sz="1400" dirty="0">
                <a:solidFill>
                  <a:srgbClr val="000000"/>
                </a:solidFill>
                <a:cs typeface="Times New Roman"/>
              </a:rPr>
              <a:t>活动</a:t>
            </a:r>
            <a:endParaRPr lang="en-US" altLang="zh-CN" sz="1400" dirty="0">
              <a:solidFill>
                <a:srgbClr val="000000"/>
              </a:solidFill>
              <a:cs typeface="Times New Roman"/>
            </a:endParaRPr>
          </a:p>
          <a:p>
            <a:pPr marL="342900" lvl="0" indent="-342900">
              <a:lnSpc>
                <a:spcPct val="150000"/>
              </a:lnSpc>
              <a:buFont typeface="Wingdings" panose="05000000000000000000" pitchFamily="2" charset="2"/>
              <a:buChar char="Ø"/>
            </a:pPr>
            <a:r>
              <a:rPr lang="zh-CN" altLang="en-US" sz="1400" dirty="0">
                <a:solidFill>
                  <a:srgbClr val="000000"/>
                </a:solidFill>
                <a:cs typeface="Times New Roman"/>
              </a:rPr>
              <a:t>提供给黄河公司有关的</a:t>
            </a:r>
            <a:r>
              <a:rPr lang="zh-CN" altLang="en-US" sz="1400" dirty="0" smtClean="0">
                <a:solidFill>
                  <a:srgbClr val="000000"/>
                </a:solidFill>
                <a:cs typeface="Times New Roman"/>
              </a:rPr>
              <a:t>资料</a:t>
            </a:r>
            <a:endParaRPr lang="en-US" altLang="zh-CN" sz="1400" dirty="0" smtClean="0">
              <a:solidFill>
                <a:srgbClr val="000000"/>
              </a:solidFill>
              <a:cs typeface="Times New Roman"/>
            </a:endParaRPr>
          </a:p>
        </p:txBody>
      </p:sp>
      <p:sp>
        <p:nvSpPr>
          <p:cNvPr id="5" name="矩形 4"/>
          <p:cNvSpPr/>
          <p:nvPr/>
        </p:nvSpPr>
        <p:spPr>
          <a:xfrm>
            <a:off x="5150555" y="5736356"/>
            <a:ext cx="3491661" cy="369332"/>
          </a:xfrm>
          <a:prstGeom prst="rect">
            <a:avLst/>
          </a:prstGeom>
        </p:spPr>
        <p:txBody>
          <a:bodyPr wrap="none">
            <a:spAutoFit/>
          </a:bodyPr>
          <a:lstStyle/>
          <a:p>
            <a:r>
              <a:rPr lang="en-US" altLang="zh-CN" b="1" dirty="0">
                <a:solidFill>
                  <a:srgbClr val="000000"/>
                </a:solidFill>
                <a:cs typeface="Times New Roman"/>
              </a:rPr>
              <a:t> </a:t>
            </a:r>
            <a:r>
              <a:rPr lang="zh-CN" altLang="en-US" b="1" dirty="0">
                <a:solidFill>
                  <a:srgbClr val="C00000"/>
                </a:solidFill>
                <a:cs typeface="Times New Roman"/>
              </a:rPr>
              <a:t>双方确定交流会，保持及时沟通</a:t>
            </a:r>
            <a:endParaRPr lang="zh-CN" altLang="en-US" sz="2400" dirty="0"/>
          </a:p>
        </p:txBody>
      </p:sp>
      <p:pic>
        <p:nvPicPr>
          <p:cNvPr id="1026" name="Picture 2" descr="C:\Users\lou\Desktop\photos\IHEP\20140514_084955.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84675" y="351110"/>
            <a:ext cx="4223420" cy="3167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20680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895600" y="2667000"/>
            <a:ext cx="3686202" cy="584775"/>
          </a:xfrm>
          <a:prstGeom prst="rect">
            <a:avLst/>
          </a:prstGeom>
        </p:spPr>
        <p:txBody>
          <a:bodyPr wrap="none">
            <a:spAutoFit/>
          </a:bodyPr>
          <a:lstStyle/>
          <a:p>
            <a:r>
              <a:rPr lang="en-US" altLang="zh-CN" sz="3200" b="1" dirty="0" smtClean="0">
                <a:solidFill>
                  <a:srgbClr val="0000FF"/>
                </a:solidFill>
                <a:latin typeface="Times New Roman" pitchFamily="18" charset="0"/>
                <a:cs typeface="Times New Roman" pitchFamily="18" charset="0"/>
              </a:rPr>
              <a:t>CEPC Study Group</a:t>
            </a:r>
          </a:p>
        </p:txBody>
      </p:sp>
    </p:spTree>
    <p:extLst>
      <p:ext uri="{BB962C8B-B14F-4D97-AF65-F5344CB8AC3E}">
        <p14:creationId xmlns:p14="http://schemas.microsoft.com/office/powerpoint/2010/main" val="238786256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6000" y="2133600"/>
            <a:ext cx="4605748" cy="584775"/>
          </a:xfrm>
          <a:prstGeom prst="rect">
            <a:avLst/>
          </a:prstGeom>
        </p:spPr>
        <p:txBody>
          <a:bodyPr wrap="none">
            <a:spAutoFit/>
          </a:bodyPr>
          <a:lstStyle/>
          <a:p>
            <a:r>
              <a:rPr lang="en-US" altLang="zh-CN" sz="3200" b="1" dirty="0" smtClean="0">
                <a:solidFill>
                  <a:srgbClr val="0000FF"/>
                </a:solidFill>
                <a:latin typeface="Times New Roman" pitchFamily="18" charset="0"/>
                <a:cs typeface="Times New Roman" pitchFamily="18" charset="0"/>
              </a:rPr>
              <a:t>PRE-CDR </a:t>
            </a:r>
            <a:r>
              <a:rPr lang="zh-CN" altLang="en-US" sz="3200" b="1" dirty="0" smtClean="0">
                <a:solidFill>
                  <a:srgbClr val="0000FF"/>
                </a:solidFill>
                <a:latin typeface="Times New Roman" pitchFamily="18" charset="0"/>
                <a:cs typeface="Times New Roman" pitchFamily="18" charset="0"/>
              </a:rPr>
              <a:t>初步概念设计</a:t>
            </a:r>
            <a:endParaRPr lang="en-US" sz="3200" b="1" dirty="0">
              <a:solidFill>
                <a:srgbClr val="0000FF"/>
              </a:solidFill>
              <a:latin typeface="Times New Roman" pitchFamily="18" charset="0"/>
              <a:cs typeface="Times New Roman" pitchFamily="18" charset="0"/>
            </a:endParaRPr>
          </a:p>
        </p:txBody>
      </p:sp>
      <p:sp>
        <p:nvSpPr>
          <p:cNvPr id="2" name="TextBox 1"/>
          <p:cNvSpPr txBox="1"/>
          <p:nvPr/>
        </p:nvSpPr>
        <p:spPr>
          <a:xfrm>
            <a:off x="3322971" y="2971800"/>
            <a:ext cx="2175596" cy="707886"/>
          </a:xfrm>
          <a:prstGeom prst="rect">
            <a:avLst/>
          </a:prstGeom>
          <a:noFill/>
        </p:spPr>
        <p:txBody>
          <a:bodyPr wrap="none" rtlCol="0">
            <a:spAutoFit/>
          </a:bodyPr>
          <a:lstStyle/>
          <a:p>
            <a:pPr algn="ctr"/>
            <a:r>
              <a:rPr lang="en-US" altLang="zh-CN" sz="4000" dirty="0" smtClean="0">
                <a:solidFill>
                  <a:srgbClr val="C00000"/>
                </a:solidFill>
              </a:rPr>
              <a:t>Timelines</a:t>
            </a:r>
          </a:p>
        </p:txBody>
      </p:sp>
    </p:spTree>
    <p:extLst>
      <p:ext uri="{BB962C8B-B14F-4D97-AF65-F5344CB8AC3E}">
        <p14:creationId xmlns:p14="http://schemas.microsoft.com/office/powerpoint/2010/main" val="371429288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070" y="5699942"/>
            <a:ext cx="1104900" cy="1104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5922783"/>
            <a:ext cx="1139395" cy="766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657520" y="1295400"/>
            <a:ext cx="7924800" cy="2954655"/>
          </a:xfrm>
          <a:prstGeom prst="rect">
            <a:avLst/>
          </a:prstGeom>
          <a:noFill/>
        </p:spPr>
        <p:txBody>
          <a:bodyPr wrap="square" rtlCol="0">
            <a:spAutoFit/>
          </a:bodyPr>
          <a:lstStyle/>
          <a:p>
            <a:pPr>
              <a:spcBef>
                <a:spcPts val="600"/>
              </a:spcBef>
            </a:pPr>
            <a:r>
              <a:rPr lang="en-US" sz="2400" b="1" dirty="0" smtClean="0">
                <a:solidFill>
                  <a:srgbClr val="002060"/>
                </a:solidFill>
                <a:sym typeface="Wingdings" panose="05000000000000000000" pitchFamily="2" charset="2"/>
              </a:rPr>
              <a:t>Pre-study, R&amp;D and preparatory work</a:t>
            </a:r>
          </a:p>
          <a:p>
            <a:pPr marL="800100" lvl="1" indent="-342900">
              <a:spcBef>
                <a:spcPts val="600"/>
              </a:spcBef>
              <a:buFont typeface="Wingdings" panose="05000000000000000000" pitchFamily="2" charset="2"/>
              <a:buChar char="Ø"/>
            </a:pPr>
            <a:r>
              <a:rPr lang="en-US" b="1" dirty="0" smtClean="0">
                <a:solidFill>
                  <a:srgbClr val="7030A0"/>
                </a:solidFill>
                <a:sym typeface="Wingdings" panose="05000000000000000000" pitchFamily="2" charset="2"/>
              </a:rPr>
              <a:t>Pre-CDR</a:t>
            </a:r>
            <a:r>
              <a:rPr lang="en-US" dirty="0" smtClean="0">
                <a:solidFill>
                  <a:srgbClr val="002060"/>
                </a:solidFill>
                <a:sym typeface="Wingdings" panose="05000000000000000000" pitchFamily="2" charset="2"/>
              </a:rPr>
              <a:t> (by end of 2014</a:t>
            </a:r>
            <a:r>
              <a:rPr lang="en-US" dirty="0">
                <a:solidFill>
                  <a:srgbClr val="002060"/>
                </a:solidFill>
                <a:sym typeface="Wingdings" panose="05000000000000000000" pitchFamily="2" charset="2"/>
              </a:rPr>
              <a:t>) to be ready by China 13th 5-year </a:t>
            </a:r>
            <a:r>
              <a:rPr lang="en-US" dirty="0" smtClean="0">
                <a:solidFill>
                  <a:srgbClr val="002060"/>
                </a:solidFill>
                <a:sym typeface="Wingdings" panose="05000000000000000000" pitchFamily="2" charset="2"/>
              </a:rPr>
              <a:t>plan</a:t>
            </a:r>
          </a:p>
          <a:p>
            <a:pPr marL="800100" lvl="1" indent="-342900">
              <a:spcBef>
                <a:spcPts val="600"/>
              </a:spcBef>
              <a:buFont typeface="Wingdings" panose="05000000000000000000" pitchFamily="2" charset="2"/>
              <a:buChar char="Ø"/>
            </a:pPr>
            <a:r>
              <a:rPr lang="en-US" dirty="0" smtClean="0">
                <a:solidFill>
                  <a:srgbClr val="002060"/>
                </a:solidFill>
                <a:sym typeface="Wingdings" panose="05000000000000000000" pitchFamily="2" charset="2"/>
              </a:rPr>
              <a:t>Pre-study 2013-2015</a:t>
            </a:r>
          </a:p>
          <a:p>
            <a:pPr marL="800100" lvl="1" indent="-342900">
              <a:spcBef>
                <a:spcPts val="600"/>
              </a:spcBef>
              <a:buFont typeface="Wingdings" panose="05000000000000000000" pitchFamily="2" charset="2"/>
              <a:buChar char="Ø"/>
            </a:pPr>
            <a:r>
              <a:rPr lang="en-US" dirty="0" smtClean="0">
                <a:solidFill>
                  <a:srgbClr val="002060"/>
                </a:solidFill>
                <a:sym typeface="Wingdings" panose="05000000000000000000" pitchFamily="2" charset="2"/>
              </a:rPr>
              <a:t>R&amp;D 2016-2020</a:t>
            </a:r>
          </a:p>
          <a:p>
            <a:pPr marL="800100" lvl="1" indent="-342900">
              <a:spcBef>
                <a:spcPts val="600"/>
              </a:spcBef>
              <a:buFont typeface="Wingdings" panose="05000000000000000000" pitchFamily="2" charset="2"/>
              <a:buChar char="Ø"/>
            </a:pPr>
            <a:r>
              <a:rPr lang="en-US" dirty="0" smtClean="0">
                <a:solidFill>
                  <a:srgbClr val="002060"/>
                </a:solidFill>
                <a:sym typeface="Wingdings" panose="05000000000000000000" pitchFamily="2" charset="2"/>
              </a:rPr>
              <a:t>Engineering Design 2015-2020</a:t>
            </a:r>
            <a:endParaRPr lang="en-US" sz="2400" dirty="0" smtClean="0">
              <a:solidFill>
                <a:srgbClr val="002060"/>
              </a:solidFill>
              <a:sym typeface="Wingdings" panose="05000000000000000000" pitchFamily="2" charset="2"/>
            </a:endParaRPr>
          </a:p>
          <a:p>
            <a:pPr>
              <a:lnSpc>
                <a:spcPct val="150000"/>
              </a:lnSpc>
              <a:spcBef>
                <a:spcPts val="600"/>
              </a:spcBef>
            </a:pPr>
            <a:r>
              <a:rPr lang="en-US" sz="2400" b="1" dirty="0" smtClean="0">
                <a:solidFill>
                  <a:srgbClr val="002060"/>
                </a:solidFill>
                <a:sym typeface="Wingdings" panose="05000000000000000000" pitchFamily="2" charset="2"/>
              </a:rPr>
              <a:t>Construction: 2021-2027</a:t>
            </a:r>
          </a:p>
          <a:p>
            <a:pPr>
              <a:spcBef>
                <a:spcPts val="600"/>
              </a:spcBef>
            </a:pPr>
            <a:r>
              <a:rPr lang="en-US" sz="2400" b="1" dirty="0" smtClean="0">
                <a:solidFill>
                  <a:srgbClr val="002060"/>
                </a:solidFill>
                <a:sym typeface="Wingdings" panose="05000000000000000000" pitchFamily="2" charset="2"/>
              </a:rPr>
              <a:t>Data taking: 2028-2035</a:t>
            </a:r>
            <a:endParaRPr lang="en-US" dirty="0">
              <a:solidFill>
                <a:srgbClr val="00B050"/>
              </a:solidFill>
              <a:sym typeface="Wingdings" panose="05000000000000000000" pitchFamily="2" charset="2"/>
            </a:endParaRPr>
          </a:p>
        </p:txBody>
      </p:sp>
      <p:sp>
        <p:nvSpPr>
          <p:cNvPr id="4" name="Rectangle 3"/>
          <p:cNvSpPr/>
          <p:nvPr/>
        </p:nvSpPr>
        <p:spPr>
          <a:xfrm>
            <a:off x="462148" y="393128"/>
            <a:ext cx="3656642" cy="523220"/>
          </a:xfrm>
          <a:prstGeom prst="rect">
            <a:avLst/>
          </a:prstGeom>
        </p:spPr>
        <p:txBody>
          <a:bodyPr wrap="none">
            <a:spAutoFit/>
          </a:bodyPr>
          <a:lstStyle/>
          <a:p>
            <a:r>
              <a:rPr lang="en-US" sz="2800" b="1" dirty="0" smtClean="0">
                <a:solidFill>
                  <a:srgbClr val="0000FF"/>
                </a:solidFill>
                <a:latin typeface="Times New Roman" pitchFamily="18" charset="0"/>
                <a:cs typeface="Times New Roman" pitchFamily="18" charset="0"/>
              </a:rPr>
              <a:t>CEPC Timeline </a:t>
            </a:r>
            <a:r>
              <a:rPr lang="en-US" sz="2400" dirty="0" smtClean="0">
                <a:solidFill>
                  <a:srgbClr val="0000FF"/>
                </a:solidFill>
                <a:latin typeface="Times New Roman" pitchFamily="18" charset="0"/>
                <a:cs typeface="Times New Roman" pitchFamily="18" charset="0"/>
              </a:rPr>
              <a:t>(dream)</a:t>
            </a:r>
          </a:p>
        </p:txBody>
      </p:sp>
    </p:spTree>
    <p:extLst>
      <p:ext uri="{BB962C8B-B14F-4D97-AF65-F5344CB8AC3E}">
        <p14:creationId xmlns:p14="http://schemas.microsoft.com/office/powerpoint/2010/main" val="9702927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070" y="5699942"/>
            <a:ext cx="1104900" cy="1104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72400" y="5922783"/>
            <a:ext cx="1139395" cy="766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62000" y="1676400"/>
            <a:ext cx="7924800" cy="2785378"/>
          </a:xfrm>
          <a:prstGeom prst="rect">
            <a:avLst/>
          </a:prstGeom>
          <a:noFill/>
        </p:spPr>
        <p:txBody>
          <a:bodyPr wrap="square" rtlCol="0">
            <a:spAutoFit/>
          </a:bodyPr>
          <a:lstStyle/>
          <a:p>
            <a:pPr>
              <a:spcBef>
                <a:spcPts val="600"/>
              </a:spcBef>
            </a:pPr>
            <a:r>
              <a:rPr lang="en-US" sz="2400" b="1" dirty="0" smtClean="0">
                <a:solidFill>
                  <a:srgbClr val="002060"/>
                </a:solidFill>
                <a:sym typeface="Wingdings" panose="05000000000000000000" pitchFamily="2" charset="2"/>
              </a:rPr>
              <a:t>Pre-study, R&amp;D and preparatory work</a:t>
            </a:r>
          </a:p>
          <a:p>
            <a:pPr marL="800100" lvl="1" indent="-342900">
              <a:spcBef>
                <a:spcPts val="600"/>
              </a:spcBef>
              <a:buFont typeface="Wingdings" panose="05000000000000000000" pitchFamily="2" charset="2"/>
              <a:buChar char="Ø"/>
            </a:pPr>
            <a:r>
              <a:rPr lang="en-US" dirty="0" smtClean="0">
                <a:solidFill>
                  <a:srgbClr val="002060"/>
                </a:solidFill>
                <a:sym typeface="Wingdings" panose="05000000000000000000" pitchFamily="2" charset="2"/>
              </a:rPr>
              <a:t>Pre-study 2013-2020</a:t>
            </a:r>
          </a:p>
          <a:p>
            <a:pPr marL="800100" lvl="1" indent="-342900">
              <a:spcBef>
                <a:spcPts val="600"/>
              </a:spcBef>
              <a:buFont typeface="Wingdings" panose="05000000000000000000" pitchFamily="2" charset="2"/>
              <a:buChar char="Ø"/>
            </a:pPr>
            <a:r>
              <a:rPr lang="en-US" dirty="0" smtClean="0">
                <a:solidFill>
                  <a:srgbClr val="002060"/>
                </a:solidFill>
                <a:sym typeface="Wingdings" panose="05000000000000000000" pitchFamily="2" charset="2"/>
              </a:rPr>
              <a:t>R&amp;D 2020-2030</a:t>
            </a:r>
          </a:p>
          <a:p>
            <a:pPr marL="800100" lvl="1" indent="-342900">
              <a:spcBef>
                <a:spcPts val="600"/>
              </a:spcBef>
              <a:buFont typeface="Wingdings" panose="05000000000000000000" pitchFamily="2" charset="2"/>
              <a:buChar char="Ø"/>
            </a:pPr>
            <a:r>
              <a:rPr lang="en-US" dirty="0" smtClean="0">
                <a:solidFill>
                  <a:srgbClr val="002060"/>
                </a:solidFill>
                <a:sym typeface="Wingdings" panose="05000000000000000000" pitchFamily="2" charset="2"/>
              </a:rPr>
              <a:t>Engineering Design 2030-2035</a:t>
            </a:r>
            <a:endParaRPr lang="en-US" sz="2400" dirty="0" smtClean="0">
              <a:solidFill>
                <a:srgbClr val="002060"/>
              </a:solidFill>
              <a:sym typeface="Wingdings" panose="05000000000000000000" pitchFamily="2" charset="2"/>
            </a:endParaRPr>
          </a:p>
          <a:p>
            <a:pPr>
              <a:lnSpc>
                <a:spcPct val="150000"/>
              </a:lnSpc>
              <a:spcBef>
                <a:spcPts val="600"/>
              </a:spcBef>
            </a:pPr>
            <a:r>
              <a:rPr lang="en-US" sz="2400" b="1" dirty="0" smtClean="0">
                <a:solidFill>
                  <a:srgbClr val="002060"/>
                </a:solidFill>
                <a:sym typeface="Wingdings" panose="05000000000000000000" pitchFamily="2" charset="2"/>
              </a:rPr>
              <a:t>Construction: 2035-2042</a:t>
            </a:r>
          </a:p>
          <a:p>
            <a:pPr>
              <a:lnSpc>
                <a:spcPct val="150000"/>
              </a:lnSpc>
              <a:spcBef>
                <a:spcPts val="600"/>
              </a:spcBef>
            </a:pPr>
            <a:r>
              <a:rPr lang="en-US" sz="2400" b="1" dirty="0" smtClean="0">
                <a:solidFill>
                  <a:srgbClr val="002060"/>
                </a:solidFill>
                <a:sym typeface="Wingdings" panose="05000000000000000000" pitchFamily="2" charset="2"/>
              </a:rPr>
              <a:t>Data taking: 2042 –</a:t>
            </a:r>
          </a:p>
        </p:txBody>
      </p:sp>
      <p:sp>
        <p:nvSpPr>
          <p:cNvPr id="4" name="Rectangle 3"/>
          <p:cNvSpPr/>
          <p:nvPr/>
        </p:nvSpPr>
        <p:spPr>
          <a:xfrm>
            <a:off x="462148" y="393128"/>
            <a:ext cx="3198376"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SppC Timeline </a:t>
            </a:r>
            <a:r>
              <a:rPr lang="en-US" sz="2400" b="1" dirty="0">
                <a:solidFill>
                  <a:srgbClr val="0000FF"/>
                </a:solidFill>
                <a:latin typeface="Times New Roman" pitchFamily="18" charset="0"/>
                <a:cs typeface="Times New Roman" pitchFamily="18" charset="0"/>
              </a:rPr>
              <a:t>(</a:t>
            </a:r>
            <a:r>
              <a:rPr lang="en-US" sz="2400" dirty="0" smtClean="0">
                <a:solidFill>
                  <a:srgbClr val="0000FF"/>
                </a:solidFill>
                <a:latin typeface="Times New Roman" pitchFamily="18" charset="0"/>
                <a:cs typeface="Times New Roman" pitchFamily="18" charset="0"/>
              </a:rPr>
              <a:t>dream</a:t>
            </a:r>
            <a:r>
              <a:rPr lang="en-US" sz="2400" b="1" dirty="0" smtClean="0">
                <a:solidFill>
                  <a:srgbClr val="0000FF"/>
                </a:solidFill>
                <a:latin typeface="Times New Roman" pitchFamily="18" charset="0"/>
                <a:cs typeface="Times New Roman" pitchFamily="18" charset="0"/>
              </a:rPr>
              <a:t>)</a:t>
            </a:r>
          </a:p>
        </p:txBody>
      </p:sp>
    </p:spTree>
    <p:extLst>
      <p:ext uri="{BB962C8B-B14F-4D97-AF65-F5344CB8AC3E}">
        <p14:creationId xmlns:p14="http://schemas.microsoft.com/office/powerpoint/2010/main" val="282975461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62000" y="76199"/>
            <a:ext cx="2668423"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World Wide Effort</a:t>
            </a:r>
          </a:p>
        </p:txBody>
      </p:sp>
      <p:pic>
        <p:nvPicPr>
          <p:cNvPr id="2050" name="Picture 2" descr="C:\Users\lou\Desktop\CAS\presentations\GuangzhouMay2014\2014-114-2238-100Tev.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85628" y="4285924"/>
            <a:ext cx="3820786" cy="2547190"/>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lou\Desktop\CAS\presentations\GuangzhouMay2014\heying.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4275" y="627316"/>
            <a:ext cx="4839873" cy="26670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C:\Users\lou\Desktop\CAS\presentations\GuangzhouMay2014\FCC-1401080000-MKO_Kick-off-poster_V11 [Read-Only]_image[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29086" y="76199"/>
            <a:ext cx="3115427" cy="4406567"/>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C:\Users\lou\Desktop\CAS\presentations\GuangzhouMay2014\FCC-1401080000-MKO_Kick-off-poster_V11 [Read-Only]_image[1].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2084452" y="-9906000"/>
            <a:ext cx="1358052" cy="192087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99914" y="2924464"/>
            <a:ext cx="3483408" cy="22068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631102" y="2952327"/>
            <a:ext cx="2648482" cy="369332"/>
          </a:xfrm>
          <a:prstGeom prst="rect">
            <a:avLst/>
          </a:prstGeom>
          <a:noFill/>
        </p:spPr>
        <p:txBody>
          <a:bodyPr wrap="none" rtlCol="0">
            <a:spAutoFit/>
          </a:bodyPr>
          <a:lstStyle/>
          <a:p>
            <a:r>
              <a:rPr lang="en-US" altLang="zh-CN" b="1" dirty="0" smtClean="0">
                <a:solidFill>
                  <a:srgbClr val="C00000"/>
                </a:solidFill>
              </a:rPr>
              <a:t>IHEP-KEK Annual Meeting</a:t>
            </a:r>
            <a:endParaRPr lang="zh-CN" altLang="en-US" b="1" dirty="0">
              <a:solidFill>
                <a:srgbClr val="C00000"/>
              </a:solidFill>
            </a:endParaRPr>
          </a:p>
        </p:txBody>
      </p:sp>
      <p:sp>
        <p:nvSpPr>
          <p:cNvPr id="12" name="TextBox 11"/>
          <p:cNvSpPr txBox="1"/>
          <p:nvPr/>
        </p:nvSpPr>
        <p:spPr>
          <a:xfrm>
            <a:off x="6598331" y="6535593"/>
            <a:ext cx="2481833" cy="369332"/>
          </a:xfrm>
          <a:prstGeom prst="rect">
            <a:avLst/>
          </a:prstGeom>
          <a:noFill/>
        </p:spPr>
        <p:txBody>
          <a:bodyPr wrap="none" rtlCol="0">
            <a:spAutoFit/>
          </a:bodyPr>
          <a:lstStyle/>
          <a:p>
            <a:r>
              <a:rPr lang="en-US" altLang="zh-CN" b="1" dirty="0" smtClean="0">
                <a:solidFill>
                  <a:srgbClr val="C00000"/>
                </a:solidFill>
              </a:rPr>
              <a:t>SLAC 100 </a:t>
            </a:r>
            <a:r>
              <a:rPr lang="en-US" altLang="zh-CN" b="1" dirty="0" err="1" smtClean="0">
                <a:solidFill>
                  <a:srgbClr val="C00000"/>
                </a:solidFill>
              </a:rPr>
              <a:t>TeV</a:t>
            </a:r>
            <a:r>
              <a:rPr lang="en-US" altLang="zh-CN" b="1" dirty="0" smtClean="0">
                <a:solidFill>
                  <a:srgbClr val="C00000"/>
                </a:solidFill>
              </a:rPr>
              <a:t> Workshop</a:t>
            </a:r>
            <a:endParaRPr lang="zh-CN" altLang="en-US" b="1" dirty="0">
              <a:solidFill>
                <a:srgbClr val="C00000"/>
              </a:solidFill>
            </a:endParaRPr>
          </a:p>
        </p:txBody>
      </p:sp>
      <p:pic>
        <p:nvPicPr>
          <p:cNvPr id="2057" name="Picture 9"/>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9129" y="3093208"/>
            <a:ext cx="4267200" cy="5784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1515944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7097456"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CEPC-SppC  Detector &amp; Technology Considerations</a:t>
            </a:r>
          </a:p>
        </p:txBody>
      </p:sp>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1956460" y="2438400"/>
            <a:ext cx="1981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269" y="819193"/>
            <a:ext cx="8007350" cy="58403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矩形 6"/>
          <p:cNvSpPr/>
          <p:nvPr/>
        </p:nvSpPr>
        <p:spPr>
          <a:xfrm>
            <a:off x="6992809" y="6290230"/>
            <a:ext cx="1511311" cy="369332"/>
          </a:xfrm>
          <a:prstGeom prst="rect">
            <a:avLst/>
          </a:prstGeom>
        </p:spPr>
        <p:txBody>
          <a:bodyPr wrap="none">
            <a:spAutoFit/>
          </a:bodyPr>
          <a:lstStyle/>
          <a:p>
            <a:r>
              <a:rPr lang="en-US" altLang="zh-CN" dirty="0">
                <a:solidFill>
                  <a:srgbClr val="0070C0"/>
                </a:solidFill>
              </a:rPr>
              <a:t>Steve </a:t>
            </a:r>
            <a:r>
              <a:rPr lang="en-US" altLang="zh-CN" dirty="0" err="1">
                <a:solidFill>
                  <a:srgbClr val="0070C0"/>
                </a:solidFill>
              </a:rPr>
              <a:t>Gourlay</a:t>
            </a:r>
            <a:endParaRPr lang="zh-CN" altLang="en-US" dirty="0"/>
          </a:p>
        </p:txBody>
      </p:sp>
    </p:spTree>
    <p:extLst>
      <p:ext uri="{BB962C8B-B14F-4D97-AF65-F5344CB8AC3E}">
        <p14:creationId xmlns:p14="http://schemas.microsoft.com/office/powerpoint/2010/main" val="210585377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1243" y="141027"/>
            <a:ext cx="7097456"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CEPC-SppC  Detector &amp; Technology Considerations</a:t>
            </a:r>
          </a:p>
        </p:txBody>
      </p:sp>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1956460" y="2438400"/>
            <a:ext cx="1981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539750"/>
            <a:ext cx="7882206" cy="5561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矩形 6"/>
          <p:cNvSpPr/>
          <p:nvPr/>
        </p:nvSpPr>
        <p:spPr>
          <a:xfrm>
            <a:off x="1350302" y="6141848"/>
            <a:ext cx="6248400" cy="71615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12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7009" y="6228461"/>
            <a:ext cx="5614987" cy="542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330361" y="647760"/>
            <a:ext cx="1352550" cy="400110"/>
          </a:xfrm>
          <a:prstGeom prst="rect">
            <a:avLst/>
          </a:prstGeom>
          <a:noFill/>
        </p:spPr>
        <p:txBody>
          <a:bodyPr wrap="none" rtlCol="0">
            <a:spAutoFit/>
          </a:bodyPr>
          <a:lstStyle/>
          <a:p>
            <a:r>
              <a:rPr lang="en-US" altLang="zh-CN" sz="2000" b="1" dirty="0" smtClean="0">
                <a:solidFill>
                  <a:srgbClr val="7030A0"/>
                </a:solidFill>
              </a:rPr>
              <a:t>Go for 20 T</a:t>
            </a:r>
            <a:endParaRPr lang="zh-CN" altLang="en-US" sz="2000" b="1" dirty="0">
              <a:solidFill>
                <a:srgbClr val="7030A0"/>
              </a:solidFill>
            </a:endParaRPr>
          </a:p>
        </p:txBody>
      </p:sp>
    </p:spTree>
    <p:extLst>
      <p:ext uri="{BB962C8B-B14F-4D97-AF65-F5344CB8AC3E}">
        <p14:creationId xmlns:p14="http://schemas.microsoft.com/office/powerpoint/2010/main" val="2646299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7097456"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CEPC-SppC  Detector &amp; Technology Considerations</a:t>
            </a:r>
          </a:p>
        </p:txBody>
      </p:sp>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1956460" y="2438400"/>
            <a:ext cx="1981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990600"/>
            <a:ext cx="6749774"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381000" y="637949"/>
            <a:ext cx="3321102" cy="461665"/>
          </a:xfrm>
          <a:prstGeom prst="rect">
            <a:avLst/>
          </a:prstGeom>
          <a:noFill/>
        </p:spPr>
        <p:txBody>
          <a:bodyPr wrap="none" rtlCol="0">
            <a:spAutoFit/>
          </a:bodyPr>
          <a:lstStyle/>
          <a:p>
            <a:r>
              <a:rPr lang="en-US" altLang="zh-CN" sz="2400" b="1" dirty="0" smtClean="0">
                <a:solidFill>
                  <a:srgbClr val="7030A0"/>
                </a:solidFill>
              </a:rPr>
              <a:t>Multiplicities at 100 </a:t>
            </a:r>
            <a:r>
              <a:rPr lang="en-US" altLang="zh-CN" sz="2400" b="1" dirty="0" err="1" smtClean="0">
                <a:solidFill>
                  <a:srgbClr val="7030A0"/>
                </a:solidFill>
              </a:rPr>
              <a:t>TeV</a:t>
            </a:r>
            <a:r>
              <a:rPr lang="en-US" altLang="zh-CN" sz="2400" b="1" dirty="0" smtClean="0">
                <a:solidFill>
                  <a:srgbClr val="7030A0"/>
                </a:solidFill>
              </a:rPr>
              <a:t> </a:t>
            </a:r>
          </a:p>
        </p:txBody>
      </p:sp>
      <p:sp>
        <p:nvSpPr>
          <p:cNvPr id="8" name="TextBox 7"/>
          <p:cNvSpPr txBox="1"/>
          <p:nvPr/>
        </p:nvSpPr>
        <p:spPr>
          <a:xfrm>
            <a:off x="7511419" y="6320319"/>
            <a:ext cx="823687" cy="369332"/>
          </a:xfrm>
          <a:prstGeom prst="rect">
            <a:avLst/>
          </a:prstGeom>
          <a:noFill/>
        </p:spPr>
        <p:txBody>
          <a:bodyPr wrap="none" rtlCol="0">
            <a:spAutoFit/>
          </a:bodyPr>
          <a:lstStyle/>
          <a:p>
            <a:r>
              <a:rPr lang="en-US" altLang="zh-CN" dirty="0" smtClean="0">
                <a:solidFill>
                  <a:srgbClr val="0070C0"/>
                </a:solidFill>
              </a:rPr>
              <a:t>P. Loch</a:t>
            </a:r>
            <a:endParaRPr lang="zh-CN" altLang="en-US" dirty="0">
              <a:solidFill>
                <a:srgbClr val="0070C0"/>
              </a:solidFill>
            </a:endParaRPr>
          </a:p>
        </p:txBody>
      </p:sp>
    </p:spTree>
    <p:extLst>
      <p:ext uri="{BB962C8B-B14F-4D97-AF65-F5344CB8AC3E}">
        <p14:creationId xmlns:p14="http://schemas.microsoft.com/office/powerpoint/2010/main" val="157775874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7097456"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CEPC-SppC  Detector &amp; Technology Considerations</a:t>
            </a:r>
          </a:p>
        </p:txBody>
      </p:sp>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1956460" y="2438400"/>
            <a:ext cx="1981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8825" y="646113"/>
            <a:ext cx="7626350" cy="5572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7511419" y="6320319"/>
            <a:ext cx="823687" cy="369332"/>
          </a:xfrm>
          <a:prstGeom prst="rect">
            <a:avLst/>
          </a:prstGeom>
          <a:noFill/>
        </p:spPr>
        <p:txBody>
          <a:bodyPr wrap="none" rtlCol="0">
            <a:spAutoFit/>
          </a:bodyPr>
          <a:lstStyle/>
          <a:p>
            <a:r>
              <a:rPr lang="en-US" altLang="zh-CN" dirty="0" smtClean="0">
                <a:solidFill>
                  <a:srgbClr val="0070C0"/>
                </a:solidFill>
              </a:rPr>
              <a:t>P. Loch</a:t>
            </a:r>
            <a:endParaRPr lang="zh-CN" altLang="en-US" dirty="0">
              <a:solidFill>
                <a:srgbClr val="0070C0"/>
              </a:solidFill>
            </a:endParaRPr>
          </a:p>
        </p:txBody>
      </p:sp>
    </p:spTree>
    <p:extLst>
      <p:ext uri="{BB962C8B-B14F-4D97-AF65-F5344CB8AC3E}">
        <p14:creationId xmlns:p14="http://schemas.microsoft.com/office/powerpoint/2010/main" val="273917106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7097456"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CEPC-SppC  Detector &amp; Technology Considerations</a:t>
            </a:r>
          </a:p>
        </p:txBody>
      </p:sp>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1956460" y="2438400"/>
            <a:ext cx="1981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614065"/>
            <a:ext cx="7870825" cy="609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4026848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矩形 1"/>
          <p:cNvSpPr/>
          <p:nvPr/>
        </p:nvSpPr>
        <p:spPr>
          <a:xfrm>
            <a:off x="1956460" y="2438400"/>
            <a:ext cx="1981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512" y="614065"/>
            <a:ext cx="8308975" cy="5737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7133872" y="6361105"/>
            <a:ext cx="1377300" cy="369332"/>
          </a:xfrm>
          <a:prstGeom prst="rect">
            <a:avLst/>
          </a:prstGeom>
        </p:spPr>
        <p:txBody>
          <a:bodyPr wrap="none">
            <a:spAutoFit/>
          </a:bodyPr>
          <a:lstStyle/>
          <a:p>
            <a:r>
              <a:rPr lang="en-US" altLang="zh-CN" dirty="0">
                <a:solidFill>
                  <a:srgbClr val="0070C0"/>
                </a:solidFill>
              </a:rPr>
              <a:t>Elliot </a:t>
            </a:r>
            <a:r>
              <a:rPr lang="en-US" altLang="zh-CN" dirty="0" err="1">
                <a:solidFill>
                  <a:srgbClr val="0070C0"/>
                </a:solidFill>
              </a:rPr>
              <a:t>Lipeles</a:t>
            </a:r>
            <a:endParaRPr lang="zh-CN" altLang="en-US" dirty="0">
              <a:solidFill>
                <a:srgbClr val="0070C0"/>
              </a:solidFill>
            </a:endParaRPr>
          </a:p>
        </p:txBody>
      </p:sp>
      <p:sp>
        <p:nvSpPr>
          <p:cNvPr id="6" name="矩形 5"/>
          <p:cNvSpPr/>
          <p:nvPr/>
        </p:nvSpPr>
        <p:spPr>
          <a:xfrm>
            <a:off x="914400" y="5943600"/>
            <a:ext cx="7467600" cy="417505"/>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719106" y="90845"/>
            <a:ext cx="1208921" cy="523220"/>
          </a:xfrm>
          <a:prstGeom prst="rect">
            <a:avLst/>
          </a:prstGeom>
          <a:noFill/>
        </p:spPr>
        <p:txBody>
          <a:bodyPr wrap="none" rtlCol="0">
            <a:spAutoFit/>
          </a:bodyPr>
          <a:lstStyle/>
          <a:p>
            <a:r>
              <a:rPr lang="en-US" altLang="zh-CN" sz="2800" b="1" dirty="0" smtClean="0">
                <a:solidFill>
                  <a:srgbClr val="0000FF"/>
                </a:solidFill>
              </a:rPr>
              <a:t>Trigger</a:t>
            </a:r>
            <a:endParaRPr lang="zh-CN" altLang="en-US" sz="2800" b="1" dirty="0">
              <a:solidFill>
                <a:srgbClr val="0000FF"/>
              </a:solidFill>
            </a:endParaRPr>
          </a:p>
        </p:txBody>
      </p:sp>
    </p:spTree>
    <p:extLst>
      <p:ext uri="{BB962C8B-B14F-4D97-AF65-F5344CB8AC3E}">
        <p14:creationId xmlns:p14="http://schemas.microsoft.com/office/powerpoint/2010/main" val="40467946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7917" y="0"/>
            <a:ext cx="9144000" cy="523220"/>
          </a:xfrm>
          <a:prstGeom prst="rect">
            <a:avLst/>
          </a:prstGeom>
          <a:solidFill>
            <a:schemeClr val="tx2">
              <a:lumMod val="40000"/>
              <a:lumOff val="60000"/>
            </a:schemeClr>
          </a:solidFill>
        </p:spPr>
        <p:txBody>
          <a:bodyPr wrap="square">
            <a:spAutoFit/>
          </a:bodyPr>
          <a:lstStyle/>
          <a:p>
            <a:pPr algn="ctr"/>
            <a:r>
              <a:rPr lang="en-US" sz="2800" b="1" dirty="0" smtClean="0">
                <a:solidFill>
                  <a:srgbClr val="0000FF"/>
                </a:solidFill>
                <a:latin typeface="Times New Roman" pitchFamily="18" charset="0"/>
                <a:cs typeface="Times New Roman" pitchFamily="18" charset="0"/>
              </a:rPr>
              <a:t>CEPC</a:t>
            </a:r>
          </a:p>
        </p:txBody>
      </p:sp>
      <p:pic>
        <p:nvPicPr>
          <p:cNvPr id="12" name="Picture 2" descr="https://atlas.web.cern.ch/Atlas/GROUPS/PHYSICS/CONFNOTES/ATLAS-CONF-2012-093/fig_03b.png"/>
          <p:cNvPicPr>
            <a:picLocks noChangeAspect="1" noChangeArrowheads="1"/>
          </p:cNvPicPr>
          <p:nvPr/>
        </p:nvPicPr>
        <p:blipFill>
          <a:blip r:embed="rId2" cstate="print"/>
          <a:srcRect/>
          <a:stretch>
            <a:fillRect/>
          </a:stretch>
        </p:blipFill>
        <p:spPr bwMode="auto">
          <a:xfrm>
            <a:off x="381000" y="1512711"/>
            <a:ext cx="3581400" cy="2771464"/>
          </a:xfrm>
          <a:prstGeom prst="rect">
            <a:avLst/>
          </a:prstGeom>
          <a:noFill/>
        </p:spPr>
      </p:pic>
      <p:sp>
        <p:nvSpPr>
          <p:cNvPr id="13" name="TextBox 12"/>
          <p:cNvSpPr txBox="1"/>
          <p:nvPr/>
        </p:nvSpPr>
        <p:spPr>
          <a:xfrm>
            <a:off x="1073690" y="2898443"/>
            <a:ext cx="713665" cy="400110"/>
          </a:xfrm>
          <a:prstGeom prst="rect">
            <a:avLst/>
          </a:prstGeom>
          <a:solidFill>
            <a:srgbClr val="FF0000"/>
          </a:solidFill>
          <a:ln>
            <a:solidFill>
              <a:srgbClr val="000000"/>
            </a:solidFill>
          </a:ln>
        </p:spPr>
        <p:txBody>
          <a:bodyPr wrap="square" rtlCol="0">
            <a:spAutoFit/>
          </a:bodyPr>
          <a:lstStyle/>
          <a:p>
            <a:pPr algn="ctr"/>
            <a:r>
              <a:rPr lang="en-US" sz="2000" b="1" dirty="0">
                <a:solidFill>
                  <a:srgbClr val="FFFF00"/>
                </a:solidFill>
                <a:cs typeface="Arial" pitchFamily="34" charset="0"/>
              </a:rPr>
              <a:t>5</a:t>
            </a:r>
            <a:r>
              <a:rPr lang="en-US" sz="2000" b="1" dirty="0">
                <a:solidFill>
                  <a:srgbClr val="FFFF00"/>
                </a:solidFill>
                <a:ea typeface="Lucida Grande"/>
                <a:cs typeface="Arial" pitchFamily="34" charset="0"/>
              </a:rPr>
              <a:t>σ</a:t>
            </a:r>
            <a:endParaRPr lang="en-US" sz="2000" b="1" dirty="0">
              <a:solidFill>
                <a:srgbClr val="FFFF00"/>
              </a:solidFill>
              <a:cs typeface="Arial" pitchFamily="34" charset="0"/>
            </a:endParaRPr>
          </a:p>
        </p:txBody>
      </p:sp>
      <p:pic>
        <p:nvPicPr>
          <p:cNvPr id="14" name="Picture 3"/>
          <p:cNvPicPr>
            <a:picLocks noChangeAspect="1" noChangeArrowheads="1"/>
          </p:cNvPicPr>
          <p:nvPr/>
        </p:nvPicPr>
        <p:blipFill>
          <a:blip r:embed="rId3" cstate="print"/>
          <a:srcRect/>
          <a:stretch>
            <a:fillRect/>
          </a:stretch>
        </p:blipFill>
        <p:spPr bwMode="auto">
          <a:xfrm>
            <a:off x="548129" y="4222086"/>
            <a:ext cx="3247139" cy="2525552"/>
          </a:xfrm>
          <a:prstGeom prst="rect">
            <a:avLst/>
          </a:prstGeom>
          <a:noFill/>
          <a:ln w="9525">
            <a:noFill/>
            <a:miter lim="800000"/>
            <a:headEnd/>
            <a:tailEnd/>
          </a:ln>
        </p:spPr>
      </p:pic>
      <p:sp>
        <p:nvSpPr>
          <p:cNvPr id="15" name="TextBox 14"/>
          <p:cNvSpPr txBox="1"/>
          <p:nvPr/>
        </p:nvSpPr>
        <p:spPr>
          <a:xfrm>
            <a:off x="1143000" y="4648200"/>
            <a:ext cx="713665" cy="400110"/>
          </a:xfrm>
          <a:prstGeom prst="rect">
            <a:avLst/>
          </a:prstGeom>
          <a:solidFill>
            <a:srgbClr val="FF0000"/>
          </a:solidFill>
          <a:ln>
            <a:solidFill>
              <a:srgbClr val="000000"/>
            </a:solidFill>
          </a:ln>
        </p:spPr>
        <p:txBody>
          <a:bodyPr wrap="square" rtlCol="0">
            <a:spAutoFit/>
          </a:bodyPr>
          <a:lstStyle/>
          <a:p>
            <a:pPr algn="ctr"/>
            <a:r>
              <a:rPr lang="en-US" sz="2000" b="1" dirty="0">
                <a:solidFill>
                  <a:srgbClr val="FFFF00"/>
                </a:solidFill>
                <a:cs typeface="Arial" pitchFamily="34" charset="0"/>
              </a:rPr>
              <a:t>4.9</a:t>
            </a:r>
            <a:r>
              <a:rPr lang="en-US" sz="2000" b="1" dirty="0">
                <a:solidFill>
                  <a:srgbClr val="FFFF00"/>
                </a:solidFill>
                <a:ea typeface="Lucida Grande"/>
                <a:cs typeface="Arial" pitchFamily="34" charset="0"/>
              </a:rPr>
              <a:t>σ</a:t>
            </a:r>
            <a:endParaRPr lang="en-US" sz="2000" b="1" dirty="0">
              <a:solidFill>
                <a:srgbClr val="FFFF00"/>
              </a:solidFill>
              <a:cs typeface="Arial" pitchFamily="34" charset="0"/>
            </a:endParaRPr>
          </a:p>
        </p:txBody>
      </p:sp>
      <p:sp>
        <p:nvSpPr>
          <p:cNvPr id="16" name="TextBox 15"/>
          <p:cNvSpPr txBox="1"/>
          <p:nvPr/>
        </p:nvSpPr>
        <p:spPr>
          <a:xfrm>
            <a:off x="1419233" y="975801"/>
            <a:ext cx="6536377" cy="646331"/>
          </a:xfrm>
          <a:prstGeom prst="rect">
            <a:avLst/>
          </a:prstGeom>
          <a:solidFill>
            <a:schemeClr val="accent5">
              <a:lumMod val="40000"/>
              <a:lumOff val="60000"/>
            </a:schemeClr>
          </a:solidFill>
        </p:spPr>
        <p:txBody>
          <a:bodyPr wrap="square" rtlCol="0">
            <a:spAutoFit/>
          </a:bodyPr>
          <a:lstStyle/>
          <a:p>
            <a:pPr algn="ctr"/>
            <a:r>
              <a:rPr lang="en-US" altLang="zh-CN" b="1" u="sng" dirty="0" smtClean="0">
                <a:solidFill>
                  <a:srgbClr val="C00000"/>
                </a:solidFill>
              </a:rPr>
              <a:t>a new fundamental particle</a:t>
            </a:r>
            <a:r>
              <a:rPr lang="en-US" altLang="zh-CN" b="1" dirty="0" smtClean="0">
                <a:solidFill>
                  <a:srgbClr val="C00000"/>
                </a:solidFill>
              </a:rPr>
              <a:t>: light, weakly coupling H:  </a:t>
            </a:r>
          </a:p>
          <a:p>
            <a:pPr algn="ctr"/>
            <a:r>
              <a:rPr lang="en-US" altLang="zh-CN" b="1" dirty="0" err="1" smtClean="0">
                <a:solidFill>
                  <a:srgbClr val="C00000"/>
                </a:solidFill>
              </a:rPr>
              <a:t>M</a:t>
            </a:r>
            <a:r>
              <a:rPr lang="en-US" altLang="zh-CN" b="1" baseline="-25000" dirty="0" err="1" smtClean="0">
                <a:solidFill>
                  <a:srgbClr val="C00000"/>
                </a:solidFill>
              </a:rPr>
              <a:t>h</a:t>
            </a:r>
            <a:r>
              <a:rPr lang="en-US" altLang="zh-CN" b="1" dirty="0" smtClean="0">
                <a:solidFill>
                  <a:srgbClr val="C00000"/>
                </a:solidFill>
              </a:rPr>
              <a:t>=125-126 </a:t>
            </a:r>
            <a:r>
              <a:rPr lang="en-US" altLang="zh-CN" b="1" dirty="0" err="1" smtClean="0">
                <a:solidFill>
                  <a:srgbClr val="C00000"/>
                </a:solidFill>
              </a:rPr>
              <a:t>GeV</a:t>
            </a:r>
            <a:r>
              <a:rPr lang="en-US" altLang="zh-CN" b="1" dirty="0" smtClean="0">
                <a:solidFill>
                  <a:srgbClr val="C00000"/>
                </a:solidFill>
              </a:rPr>
              <a:t>, </a:t>
            </a:r>
            <a:r>
              <a:rPr lang="en-US" altLang="zh-CN" b="1" dirty="0" smtClean="0">
                <a:solidFill>
                  <a:srgbClr val="C00000"/>
                </a:solidFill>
                <a:latin typeface="Symbol" panose="05050102010706020507" pitchFamily="18" charset="2"/>
              </a:rPr>
              <a:t>G</a:t>
            </a:r>
            <a:r>
              <a:rPr lang="en-US" altLang="zh-CN" b="1" dirty="0" smtClean="0">
                <a:solidFill>
                  <a:srgbClr val="C00000"/>
                </a:solidFill>
              </a:rPr>
              <a:t>&lt;1 </a:t>
            </a:r>
            <a:r>
              <a:rPr lang="en-US" altLang="zh-CN" b="1" dirty="0" err="1" smtClean="0">
                <a:solidFill>
                  <a:srgbClr val="C00000"/>
                </a:solidFill>
              </a:rPr>
              <a:t>GeV</a:t>
            </a:r>
            <a:r>
              <a:rPr lang="en-US" altLang="zh-CN" b="1" dirty="0" smtClean="0">
                <a:solidFill>
                  <a:srgbClr val="C00000"/>
                </a:solidFill>
              </a:rPr>
              <a:t>, spin 0 (first)</a:t>
            </a:r>
            <a:endParaRPr lang="zh-CN" altLang="en-US" b="1" dirty="0">
              <a:solidFill>
                <a:srgbClr val="C00000"/>
              </a:solidFill>
            </a:endParaRPr>
          </a:p>
        </p:txBody>
      </p:sp>
      <p:pic>
        <p:nvPicPr>
          <p:cNvPr id="17"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4983" y="1622132"/>
            <a:ext cx="5199017" cy="457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椭圆 17"/>
          <p:cNvSpPr/>
          <p:nvPr/>
        </p:nvSpPr>
        <p:spPr>
          <a:xfrm>
            <a:off x="6324600" y="3530884"/>
            <a:ext cx="799620" cy="754496"/>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prstClr val="white"/>
              </a:solidFill>
            </a:endParaRPr>
          </a:p>
        </p:txBody>
      </p:sp>
      <p:sp>
        <p:nvSpPr>
          <p:cNvPr id="5" name="TextBox 4"/>
          <p:cNvSpPr txBox="1"/>
          <p:nvPr/>
        </p:nvSpPr>
        <p:spPr>
          <a:xfrm>
            <a:off x="4038748" y="6332771"/>
            <a:ext cx="5079852" cy="400110"/>
          </a:xfrm>
          <a:prstGeom prst="rect">
            <a:avLst/>
          </a:prstGeom>
          <a:noFill/>
        </p:spPr>
        <p:txBody>
          <a:bodyPr wrap="none" rtlCol="0">
            <a:spAutoFit/>
          </a:bodyPr>
          <a:lstStyle/>
          <a:p>
            <a:r>
              <a:rPr lang="en-US" altLang="zh-CN" sz="2000" b="1" dirty="0" smtClean="0">
                <a:solidFill>
                  <a:srgbClr val="FF0000"/>
                </a:solidFill>
              </a:rPr>
              <a:t>What is it? How does it behave? New physics?</a:t>
            </a:r>
            <a:endParaRPr lang="zh-CN" altLang="en-US" sz="2000" b="1" dirty="0">
              <a:solidFill>
                <a:srgbClr val="FF0000"/>
              </a:solidFill>
            </a:endParaRPr>
          </a:p>
        </p:txBody>
      </p:sp>
      <p:sp>
        <p:nvSpPr>
          <p:cNvPr id="6" name="TextBox 5"/>
          <p:cNvSpPr txBox="1"/>
          <p:nvPr/>
        </p:nvSpPr>
        <p:spPr>
          <a:xfrm>
            <a:off x="6721587" y="1252800"/>
            <a:ext cx="1285929" cy="369332"/>
          </a:xfrm>
          <a:prstGeom prst="rect">
            <a:avLst/>
          </a:prstGeom>
          <a:noFill/>
        </p:spPr>
        <p:txBody>
          <a:bodyPr wrap="none" rtlCol="0">
            <a:spAutoFit/>
          </a:bodyPr>
          <a:lstStyle/>
          <a:p>
            <a:r>
              <a:rPr lang="en-US" altLang="zh-CN" dirty="0" smtClean="0">
                <a:solidFill>
                  <a:srgbClr val="00B0F0"/>
                </a:solidFill>
              </a:rPr>
              <a:t>July 4, 2012</a:t>
            </a:r>
            <a:endParaRPr lang="zh-CN" altLang="en-US" dirty="0">
              <a:solidFill>
                <a:srgbClr val="00B0F0"/>
              </a:solidFill>
            </a:endParaRPr>
          </a:p>
        </p:txBody>
      </p:sp>
      <p:sp>
        <p:nvSpPr>
          <p:cNvPr id="19" name="TextBox 18"/>
          <p:cNvSpPr txBox="1"/>
          <p:nvPr/>
        </p:nvSpPr>
        <p:spPr>
          <a:xfrm>
            <a:off x="1185462" y="520145"/>
            <a:ext cx="6867073" cy="369332"/>
          </a:xfrm>
          <a:prstGeom prst="rect">
            <a:avLst/>
          </a:prstGeom>
          <a:noFill/>
        </p:spPr>
        <p:txBody>
          <a:bodyPr wrap="none" rtlCol="0">
            <a:spAutoFit/>
          </a:bodyPr>
          <a:lstStyle/>
          <a:p>
            <a:r>
              <a:rPr lang="zh-CN" altLang="en-US" dirty="0" smtClean="0">
                <a:solidFill>
                  <a:srgbClr val="000099"/>
                </a:solidFill>
              </a:rPr>
              <a:t>“</a:t>
            </a:r>
            <a:r>
              <a:rPr lang="en-US" altLang="zh-CN" b="1" dirty="0" smtClean="0">
                <a:solidFill>
                  <a:srgbClr val="000099"/>
                </a:solidFill>
              </a:rPr>
              <a:t>low Higgs mass makes the circular </a:t>
            </a:r>
            <a:r>
              <a:rPr lang="en-US" altLang="zh-CN" b="1" dirty="0" err="1" smtClean="0">
                <a:solidFill>
                  <a:srgbClr val="000099"/>
                </a:solidFill>
              </a:rPr>
              <a:t>e</a:t>
            </a:r>
            <a:r>
              <a:rPr lang="en-US" altLang="zh-CN" b="1" baseline="30000" dirty="0" err="1" smtClean="0">
                <a:solidFill>
                  <a:srgbClr val="000099"/>
                </a:solidFill>
              </a:rPr>
              <a:t>+</a:t>
            </a:r>
            <a:r>
              <a:rPr lang="en-US" altLang="zh-CN" b="1" dirty="0" err="1" smtClean="0">
                <a:solidFill>
                  <a:srgbClr val="000099"/>
                </a:solidFill>
              </a:rPr>
              <a:t>e</a:t>
            </a:r>
            <a:r>
              <a:rPr lang="en-US" altLang="zh-CN" b="1" baseline="30000" dirty="0" smtClean="0">
                <a:solidFill>
                  <a:srgbClr val="000099"/>
                </a:solidFill>
              </a:rPr>
              <a:t>- </a:t>
            </a:r>
            <a:r>
              <a:rPr lang="en-US" altLang="zh-CN" b="1" dirty="0" smtClean="0">
                <a:solidFill>
                  <a:srgbClr val="000099"/>
                </a:solidFill>
              </a:rPr>
              <a:t>collider as a viable option</a:t>
            </a:r>
            <a:r>
              <a:rPr lang="zh-CN" altLang="en-US" dirty="0" smtClean="0">
                <a:solidFill>
                  <a:srgbClr val="000099"/>
                </a:solidFill>
              </a:rPr>
              <a:t>”</a:t>
            </a:r>
            <a:endParaRPr lang="zh-CN" altLang="en-US" dirty="0">
              <a:solidFill>
                <a:srgbClr val="000099"/>
              </a:solidFill>
            </a:endParaRPr>
          </a:p>
        </p:txBody>
      </p:sp>
    </p:spTree>
    <p:extLst>
      <p:ext uri="{BB962C8B-B14F-4D97-AF65-F5344CB8AC3E}">
        <p14:creationId xmlns:p14="http://schemas.microsoft.com/office/powerpoint/2010/main" val="252088760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57518" y="798303"/>
            <a:ext cx="8254275" cy="4939814"/>
          </a:xfrm>
          <a:prstGeom prst="rect">
            <a:avLst/>
          </a:prstGeom>
          <a:noFill/>
        </p:spPr>
        <p:txBody>
          <a:bodyPr wrap="square" rtlCol="0">
            <a:spAutoFit/>
          </a:bodyPr>
          <a:lstStyle/>
          <a:p>
            <a:pPr>
              <a:spcBef>
                <a:spcPts val="600"/>
              </a:spcBef>
            </a:pPr>
            <a:r>
              <a:rPr lang="en-US" sz="2400" dirty="0" smtClean="0">
                <a:solidFill>
                  <a:srgbClr val="002060"/>
                </a:solidFill>
              </a:rPr>
              <a:t>Theory</a:t>
            </a:r>
          </a:p>
          <a:p>
            <a:r>
              <a:rPr lang="en-US" sz="2400" dirty="0">
                <a:solidFill>
                  <a:srgbClr val="002060"/>
                </a:solidFill>
              </a:rPr>
              <a:t>	</a:t>
            </a:r>
            <a:r>
              <a:rPr lang="en-US" altLang="zh-CN" sz="2400" dirty="0">
                <a:solidFill>
                  <a:srgbClr val="002060"/>
                </a:solidFill>
                <a:sym typeface="Wingdings" panose="05000000000000000000" pitchFamily="2" charset="2"/>
              </a:rPr>
              <a:t> </a:t>
            </a:r>
            <a:r>
              <a:rPr lang="en-US" altLang="zh-CN" sz="2400" dirty="0" smtClean="0">
                <a:solidFill>
                  <a:srgbClr val="002060"/>
                </a:solidFill>
                <a:sym typeface="Wingdings" panose="05000000000000000000" pitchFamily="2" charset="2"/>
              </a:rPr>
              <a:t>fully explore physics with the Higgs boson &amp; </a:t>
            </a:r>
          </a:p>
          <a:p>
            <a:r>
              <a:rPr lang="en-US" altLang="zh-CN" sz="2400" dirty="0">
                <a:solidFill>
                  <a:srgbClr val="002060"/>
                </a:solidFill>
                <a:sym typeface="Wingdings" panose="05000000000000000000" pitchFamily="2" charset="2"/>
              </a:rPr>
              <a:t>	</a:t>
            </a:r>
            <a:r>
              <a:rPr lang="en-US" altLang="zh-CN" sz="2400" dirty="0" smtClean="0">
                <a:solidFill>
                  <a:srgbClr val="002060"/>
                </a:solidFill>
                <a:sym typeface="Wingdings" panose="05000000000000000000" pitchFamily="2" charset="2"/>
              </a:rPr>
              <a:t>      in the energy frontier</a:t>
            </a:r>
            <a:endParaRPr lang="en-US" sz="2400" dirty="0" smtClean="0">
              <a:solidFill>
                <a:srgbClr val="002060"/>
              </a:solidFill>
            </a:endParaRPr>
          </a:p>
          <a:p>
            <a:pPr>
              <a:spcBef>
                <a:spcPts val="600"/>
              </a:spcBef>
            </a:pPr>
            <a:endParaRPr lang="en-US" sz="1100" dirty="0">
              <a:solidFill>
                <a:srgbClr val="002060"/>
              </a:solidFill>
            </a:endParaRPr>
          </a:p>
          <a:p>
            <a:pPr>
              <a:spcBef>
                <a:spcPts val="600"/>
              </a:spcBef>
            </a:pPr>
            <a:r>
              <a:rPr lang="en-US" sz="2400" dirty="0" smtClean="0">
                <a:solidFill>
                  <a:srgbClr val="002060"/>
                </a:solidFill>
              </a:rPr>
              <a:t>Detector:  benefits from ILC, FCC, LHC experiments  + own effort</a:t>
            </a:r>
          </a:p>
          <a:p>
            <a:pPr>
              <a:spcBef>
                <a:spcPts val="600"/>
              </a:spcBef>
            </a:pPr>
            <a:r>
              <a:rPr lang="en-US" sz="2400" dirty="0">
                <a:solidFill>
                  <a:srgbClr val="002060"/>
                </a:solidFill>
                <a:sym typeface="Wingdings" panose="05000000000000000000" pitchFamily="2" charset="2"/>
              </a:rPr>
              <a:t>	</a:t>
            </a:r>
            <a:r>
              <a:rPr lang="en-US" sz="2400" dirty="0" smtClean="0">
                <a:solidFill>
                  <a:srgbClr val="002060"/>
                </a:solidFill>
                <a:sym typeface="Wingdings" panose="05000000000000000000" pitchFamily="2" charset="2"/>
              </a:rPr>
              <a:t> excellent design, cost effective, fully functional</a:t>
            </a:r>
            <a:endParaRPr lang="en-US" sz="2400" dirty="0" smtClean="0">
              <a:solidFill>
                <a:srgbClr val="002060"/>
              </a:solidFill>
            </a:endParaRPr>
          </a:p>
          <a:p>
            <a:pPr>
              <a:spcBef>
                <a:spcPts val="600"/>
              </a:spcBef>
            </a:pPr>
            <a:endParaRPr lang="en-US" sz="1400" dirty="0">
              <a:solidFill>
                <a:srgbClr val="002060"/>
              </a:solidFill>
            </a:endParaRPr>
          </a:p>
          <a:p>
            <a:pPr>
              <a:spcBef>
                <a:spcPts val="600"/>
              </a:spcBef>
            </a:pPr>
            <a:r>
              <a:rPr lang="en-US" sz="2400" dirty="0" smtClean="0">
                <a:solidFill>
                  <a:srgbClr val="002060"/>
                </a:solidFill>
              </a:rPr>
              <a:t>Accelerator </a:t>
            </a:r>
          </a:p>
          <a:p>
            <a:pPr>
              <a:spcBef>
                <a:spcPts val="600"/>
              </a:spcBef>
            </a:pPr>
            <a:r>
              <a:rPr lang="en-US" sz="2400" dirty="0">
                <a:solidFill>
                  <a:srgbClr val="002060"/>
                </a:solidFill>
              </a:rPr>
              <a:t>	</a:t>
            </a:r>
            <a:r>
              <a:rPr lang="en-US" altLang="zh-CN" sz="2400" dirty="0">
                <a:solidFill>
                  <a:srgbClr val="002060"/>
                </a:solidFill>
                <a:sym typeface="Wingdings" panose="05000000000000000000" pitchFamily="2" charset="2"/>
              </a:rPr>
              <a:t>  </a:t>
            </a:r>
            <a:r>
              <a:rPr lang="en-US" altLang="zh-CN" sz="2400" dirty="0" smtClean="0">
                <a:solidFill>
                  <a:srgbClr val="002060"/>
                </a:solidFill>
                <a:sym typeface="Wingdings" panose="05000000000000000000" pitchFamily="2" charset="2"/>
              </a:rPr>
              <a:t>cost effective, expandability </a:t>
            </a:r>
            <a:endParaRPr lang="en-US" sz="2400" dirty="0" smtClean="0">
              <a:solidFill>
                <a:srgbClr val="002060"/>
              </a:solidFill>
            </a:endParaRPr>
          </a:p>
          <a:p>
            <a:pPr>
              <a:spcBef>
                <a:spcPts val="600"/>
              </a:spcBef>
            </a:pPr>
            <a:endParaRPr lang="en-US" sz="1400" dirty="0" smtClean="0">
              <a:solidFill>
                <a:srgbClr val="00B050"/>
              </a:solidFill>
            </a:endParaRPr>
          </a:p>
          <a:p>
            <a:pPr>
              <a:spcBef>
                <a:spcPts val="600"/>
              </a:spcBef>
            </a:pPr>
            <a:r>
              <a:rPr lang="en-US" sz="2400" dirty="0" smtClean="0">
                <a:solidFill>
                  <a:srgbClr val="002060"/>
                </a:solidFill>
              </a:rPr>
              <a:t>International cooperation: LHC, ILC, FCC and CEPC and others</a:t>
            </a:r>
          </a:p>
          <a:p>
            <a:pPr>
              <a:spcBef>
                <a:spcPts val="600"/>
              </a:spcBef>
            </a:pPr>
            <a:endParaRPr lang="en-US" sz="1400" dirty="0">
              <a:solidFill>
                <a:srgbClr val="00B050"/>
              </a:solidFill>
            </a:endParaRPr>
          </a:p>
          <a:p>
            <a:pPr algn="ctr">
              <a:spcBef>
                <a:spcPts val="600"/>
              </a:spcBef>
            </a:pPr>
            <a:r>
              <a:rPr lang="en-US" sz="2000" b="1" dirty="0" smtClean="0">
                <a:solidFill>
                  <a:srgbClr val="C00000"/>
                </a:solidFill>
              </a:rPr>
              <a:t>This is part of a global effort to make sure HEP’s future is very bright</a:t>
            </a:r>
          </a:p>
        </p:txBody>
      </p:sp>
      <p:sp>
        <p:nvSpPr>
          <p:cNvPr id="4" name="Rectangle 3"/>
          <p:cNvSpPr/>
          <p:nvPr/>
        </p:nvSpPr>
        <p:spPr>
          <a:xfrm>
            <a:off x="457200" y="152400"/>
            <a:ext cx="2590004"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 – Prospects</a:t>
            </a:r>
          </a:p>
        </p:txBody>
      </p:sp>
    </p:spTree>
    <p:extLst>
      <p:ext uri="{BB962C8B-B14F-4D97-AF65-F5344CB8AC3E}">
        <p14:creationId xmlns:p14="http://schemas.microsoft.com/office/powerpoint/2010/main" val="23548761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657600" y="2600488"/>
            <a:ext cx="1923988" cy="707886"/>
          </a:xfrm>
          <a:prstGeom prst="rect">
            <a:avLst/>
          </a:prstGeom>
          <a:noFill/>
        </p:spPr>
        <p:txBody>
          <a:bodyPr wrap="none" rtlCol="0">
            <a:spAutoFit/>
          </a:bodyPr>
          <a:lstStyle/>
          <a:p>
            <a:r>
              <a:rPr lang="en-US" altLang="zh-CN" sz="4000" dirty="0" smtClean="0">
                <a:solidFill>
                  <a:srgbClr val="0000CC"/>
                </a:solidFill>
              </a:rPr>
              <a:t>BACKUP</a:t>
            </a:r>
            <a:endParaRPr lang="zh-CN" altLang="en-US" sz="4000" dirty="0">
              <a:solidFill>
                <a:srgbClr val="0000CC"/>
              </a:solidFill>
            </a:endParaRPr>
          </a:p>
        </p:txBody>
      </p:sp>
    </p:spTree>
    <p:extLst>
      <p:ext uri="{BB962C8B-B14F-4D97-AF65-F5344CB8AC3E}">
        <p14:creationId xmlns:p14="http://schemas.microsoft.com/office/powerpoint/2010/main" val="426709396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solidFill>
                  <a:prstClr val="black">
                    <a:tint val="75000"/>
                  </a:prstClr>
                </a:solidFill>
              </a:rPr>
              <a:t>March 20, 2014</a:t>
            </a:r>
            <a:endParaRPr lang="en-US" dirty="0">
              <a:solidFill>
                <a:prstClr val="black">
                  <a:tint val="75000"/>
                </a:prstClr>
              </a:solidFill>
            </a:endParaRPr>
          </a:p>
        </p:txBody>
      </p:sp>
      <p:sp>
        <p:nvSpPr>
          <p:cNvPr id="4" name="Rectangle 3"/>
          <p:cNvSpPr/>
          <p:nvPr/>
        </p:nvSpPr>
        <p:spPr>
          <a:xfrm>
            <a:off x="457200" y="152400"/>
            <a:ext cx="4352345"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 – Web &amp; Documentation</a:t>
            </a:r>
          </a:p>
        </p:txBody>
      </p:sp>
      <p:pic>
        <p:nvPicPr>
          <p:cNvPr id="5"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0200" y="685800"/>
            <a:ext cx="8382000" cy="59491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矩形 5"/>
          <p:cNvSpPr/>
          <p:nvPr/>
        </p:nvSpPr>
        <p:spPr>
          <a:xfrm>
            <a:off x="8382000" y="6248400"/>
            <a:ext cx="330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矩形 6"/>
          <p:cNvSpPr/>
          <p:nvPr/>
        </p:nvSpPr>
        <p:spPr>
          <a:xfrm>
            <a:off x="762000" y="5715000"/>
            <a:ext cx="6324600" cy="381000"/>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矩形 2"/>
          <p:cNvSpPr/>
          <p:nvPr/>
        </p:nvSpPr>
        <p:spPr>
          <a:xfrm>
            <a:off x="3352800" y="6248400"/>
            <a:ext cx="1066800" cy="304800"/>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TextBox 7"/>
          <p:cNvSpPr txBox="1"/>
          <p:nvPr/>
        </p:nvSpPr>
        <p:spPr>
          <a:xfrm>
            <a:off x="4953000" y="224654"/>
            <a:ext cx="1733167" cy="400110"/>
          </a:xfrm>
          <a:prstGeom prst="rect">
            <a:avLst/>
          </a:prstGeom>
          <a:noFill/>
        </p:spPr>
        <p:txBody>
          <a:bodyPr wrap="none" rtlCol="0">
            <a:spAutoFit/>
          </a:bodyPr>
          <a:lstStyle/>
          <a:p>
            <a:r>
              <a:rPr lang="zh-CN" altLang="en-US" sz="2000" b="1" dirty="0" smtClean="0">
                <a:solidFill>
                  <a:srgbClr val="C00000"/>
                </a:solidFill>
              </a:rPr>
              <a:t>中文版准备中</a:t>
            </a:r>
            <a:endParaRPr lang="zh-CN" altLang="en-US" sz="2000" b="1" dirty="0">
              <a:solidFill>
                <a:srgbClr val="C00000"/>
              </a:solidFill>
            </a:endParaRPr>
          </a:p>
        </p:txBody>
      </p:sp>
    </p:spTree>
    <p:extLst>
      <p:ext uri="{BB962C8B-B14F-4D97-AF65-F5344CB8AC3E}">
        <p14:creationId xmlns:p14="http://schemas.microsoft.com/office/powerpoint/2010/main" val="270102696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标题 1"/>
          <p:cNvSpPr>
            <a:spLocks noGrp="1"/>
          </p:cNvSpPr>
          <p:nvPr>
            <p:ph type="title"/>
          </p:nvPr>
        </p:nvSpPr>
        <p:spPr>
          <a:xfrm>
            <a:off x="251520" y="0"/>
            <a:ext cx="8678168" cy="857250"/>
          </a:xfrm>
        </p:spPr>
        <p:txBody>
          <a:bodyPr/>
          <a:lstStyle/>
          <a:p>
            <a:pPr eaLnBrk="1" hangingPunct="1"/>
            <a:r>
              <a:rPr lang="en-US" altLang="zh-CN" sz="3800" b="1" dirty="0" smtClean="0">
                <a:solidFill>
                  <a:srgbClr val="FF0000"/>
                </a:solidFill>
                <a:latin typeface="Times New Roman" pitchFamily="18" charset="0"/>
                <a:cs typeface="Times New Roman" pitchFamily="18" charset="0"/>
              </a:rPr>
              <a:t>Circular </a:t>
            </a:r>
            <a:r>
              <a:rPr lang="en-US" altLang="zh-CN" sz="3800" b="1" dirty="0" err="1" smtClean="0">
                <a:solidFill>
                  <a:srgbClr val="FF0000"/>
                </a:solidFill>
                <a:latin typeface="Times New Roman" pitchFamily="18" charset="0"/>
                <a:cs typeface="Times New Roman" pitchFamily="18" charset="0"/>
              </a:rPr>
              <a:t>e</a:t>
            </a:r>
            <a:r>
              <a:rPr lang="en-US" altLang="zh-CN" sz="3800" b="1" baseline="30000" dirty="0" err="1" smtClean="0">
                <a:solidFill>
                  <a:srgbClr val="FF0000"/>
                </a:solidFill>
                <a:latin typeface="Times New Roman" pitchFamily="18" charset="0"/>
                <a:cs typeface="Times New Roman" pitchFamily="18" charset="0"/>
              </a:rPr>
              <a:t>+</a:t>
            </a:r>
            <a:r>
              <a:rPr lang="en-US" altLang="zh-CN" sz="3800" b="1" dirty="0" err="1" smtClean="0">
                <a:solidFill>
                  <a:srgbClr val="FF0000"/>
                </a:solidFill>
                <a:latin typeface="Times New Roman" pitchFamily="18" charset="0"/>
                <a:cs typeface="Times New Roman" pitchFamily="18" charset="0"/>
              </a:rPr>
              <a:t>e</a:t>
            </a:r>
            <a:r>
              <a:rPr lang="en-US" altLang="zh-CN" sz="3800" b="1" baseline="30000" dirty="0" smtClean="0">
                <a:solidFill>
                  <a:srgbClr val="FF0000"/>
                </a:solidFill>
                <a:latin typeface="Times New Roman" pitchFamily="18" charset="0"/>
                <a:cs typeface="Times New Roman" pitchFamily="18" charset="0"/>
              </a:rPr>
              <a:t>- </a:t>
            </a:r>
            <a:r>
              <a:rPr lang="en-US" altLang="zh-CN" sz="3800" b="1" dirty="0" smtClean="0">
                <a:solidFill>
                  <a:srgbClr val="FF0000"/>
                </a:solidFill>
                <a:latin typeface="Times New Roman" pitchFamily="18" charset="0"/>
                <a:cs typeface="Times New Roman" pitchFamily="18" charset="0"/>
              </a:rPr>
              <a:t>: </a:t>
            </a:r>
            <a:r>
              <a:rPr lang="en-US" altLang="zh-CN" sz="3800" b="1" dirty="0" smtClean="0">
                <a:solidFill>
                  <a:srgbClr val="0000FF"/>
                </a:solidFill>
                <a:latin typeface="Times New Roman" pitchFamily="18" charset="0"/>
                <a:cs typeface="Times New Roman" pitchFamily="18" charset="0"/>
              </a:rPr>
              <a:t>Precision Higgs Machine</a:t>
            </a:r>
            <a:endParaRPr lang="zh-CN" altLang="en-US" sz="3800" b="1" dirty="0" smtClean="0">
              <a:solidFill>
                <a:srgbClr val="0000FF"/>
              </a:solidFill>
              <a:latin typeface="Times New Roman" pitchFamily="18" charset="0"/>
              <a:cs typeface="Times New Roman" pitchFamily="18" charset="0"/>
            </a:endParaRPr>
          </a:p>
        </p:txBody>
      </p:sp>
      <p:sp>
        <p:nvSpPr>
          <p:cNvPr id="248835" name="内容占位符 2"/>
          <p:cNvSpPr>
            <a:spLocks noGrp="1"/>
          </p:cNvSpPr>
          <p:nvPr>
            <p:ph idx="1"/>
          </p:nvPr>
        </p:nvSpPr>
        <p:spPr>
          <a:xfrm>
            <a:off x="0" y="836613"/>
            <a:ext cx="9144000" cy="2428875"/>
          </a:xfrm>
        </p:spPr>
        <p:txBody>
          <a:bodyPr/>
          <a:lstStyle/>
          <a:p>
            <a:pPr eaLnBrk="1" hangingPunct="1">
              <a:buFont typeface="Wingdings" pitchFamily="2" charset="2"/>
              <a:buChar char="Ø"/>
            </a:pPr>
            <a:r>
              <a:rPr lang="en-US" altLang="zh-CN" sz="2000" b="1" dirty="0" err="1" smtClean="0">
                <a:solidFill>
                  <a:srgbClr val="FF0000"/>
                </a:solidFill>
                <a:latin typeface="Times New Roman" pitchFamily="18" charset="0"/>
                <a:cs typeface="Times New Roman" pitchFamily="18" charset="0"/>
              </a:rPr>
              <a:t>e</a:t>
            </a:r>
            <a:r>
              <a:rPr lang="en-US" altLang="zh-CN" sz="2000" b="1" baseline="30000" dirty="0" err="1" smtClean="0">
                <a:solidFill>
                  <a:srgbClr val="FF0000"/>
                </a:solidFill>
                <a:latin typeface="Times New Roman" pitchFamily="18" charset="0"/>
                <a:cs typeface="Times New Roman" pitchFamily="18" charset="0"/>
              </a:rPr>
              <a:t>+</a:t>
            </a:r>
            <a:r>
              <a:rPr lang="en-US" altLang="zh-CN" sz="2000" b="1" dirty="0" err="1" smtClean="0">
                <a:solidFill>
                  <a:srgbClr val="FF0000"/>
                </a:solidFill>
                <a:latin typeface="Times New Roman" pitchFamily="18" charset="0"/>
                <a:cs typeface="Times New Roman" pitchFamily="18" charset="0"/>
              </a:rPr>
              <a:t>e</a:t>
            </a:r>
            <a:r>
              <a:rPr lang="en-US" altLang="zh-CN" sz="2000" b="1" baseline="30000" dirty="0" smtClean="0">
                <a:solidFill>
                  <a:srgbClr val="FF0000"/>
                </a:solidFill>
                <a:latin typeface="Times New Roman" pitchFamily="18" charset="0"/>
                <a:cs typeface="Times New Roman" pitchFamily="18" charset="0"/>
              </a:rPr>
              <a:t>-</a:t>
            </a:r>
            <a:r>
              <a:rPr lang="en-US" altLang="zh-CN" sz="2000" b="1" dirty="0" smtClean="0">
                <a:solidFill>
                  <a:srgbClr val="FF0000"/>
                </a:solidFill>
                <a:latin typeface="Times New Roman" pitchFamily="18" charset="0"/>
                <a:cs typeface="Times New Roman" pitchFamily="18" charset="0"/>
              </a:rPr>
              <a:t> Higgs Factory (240GeV) </a:t>
            </a:r>
            <a:r>
              <a:rPr lang="en-US" altLang="zh-CN" sz="2000" b="1" dirty="0" smtClean="0">
                <a:latin typeface="Times New Roman" pitchFamily="18" charset="0"/>
                <a:cs typeface="Times New Roman" pitchFamily="18" charset="0"/>
              </a:rPr>
              <a:t>can </a:t>
            </a:r>
            <a:r>
              <a:rPr lang="en-US" altLang="zh-CN" sz="2000" b="1" dirty="0" smtClean="0">
                <a:solidFill>
                  <a:srgbClr val="0000FF"/>
                </a:solidFill>
                <a:latin typeface="Times New Roman" pitchFamily="18" charset="0"/>
                <a:cs typeface="Times New Roman" pitchFamily="18" charset="0"/>
              </a:rPr>
              <a:t>more precisely</a:t>
            </a:r>
            <a:r>
              <a:rPr lang="en-US" altLang="zh-CN" sz="2000" b="1" dirty="0" smtClean="0">
                <a:latin typeface="Times New Roman" pitchFamily="18" charset="0"/>
                <a:cs typeface="Times New Roman" pitchFamily="18" charset="0"/>
              </a:rPr>
              <a:t> measure Higgs properties </a:t>
            </a:r>
          </a:p>
          <a:p>
            <a:pPr marL="0" indent="0" eaLnBrk="1" hangingPunct="1">
              <a:buNone/>
            </a:pPr>
            <a:r>
              <a:rPr lang="en-US" altLang="zh-CN" sz="2000" b="1" dirty="0">
                <a:latin typeface="Times New Roman" pitchFamily="18" charset="0"/>
                <a:cs typeface="Times New Roman" pitchFamily="18" charset="0"/>
              </a:rPr>
              <a:t> </a:t>
            </a:r>
            <a:r>
              <a:rPr lang="en-US" altLang="zh-CN" sz="2000" b="1" dirty="0" smtClean="0">
                <a:latin typeface="Times New Roman" pitchFamily="18" charset="0"/>
                <a:cs typeface="Times New Roman" pitchFamily="18" charset="0"/>
              </a:rPr>
              <a:t>    than LHC:  </a:t>
            </a:r>
            <a:r>
              <a:rPr lang="en-US" altLang="zh-CN" sz="2000" b="1" dirty="0" smtClean="0">
                <a:solidFill>
                  <a:srgbClr val="FF0000"/>
                </a:solidFill>
                <a:latin typeface="Times New Roman" pitchFamily="18" charset="0"/>
                <a:cs typeface="Times New Roman" pitchFamily="18" charset="0"/>
              </a:rPr>
              <a:t>Mass, J</a:t>
            </a:r>
            <a:r>
              <a:rPr lang="en-US" altLang="zh-CN" sz="2000" b="1" baseline="30000" dirty="0" smtClean="0">
                <a:solidFill>
                  <a:srgbClr val="FF0000"/>
                </a:solidFill>
                <a:latin typeface="Times New Roman" pitchFamily="18" charset="0"/>
                <a:cs typeface="Times New Roman" pitchFamily="18" charset="0"/>
              </a:rPr>
              <a:t>PC</a:t>
            </a:r>
            <a:r>
              <a:rPr lang="en-US" altLang="zh-CN" sz="2000" b="1" dirty="0" smtClean="0">
                <a:solidFill>
                  <a:srgbClr val="FF0000"/>
                </a:solidFill>
                <a:latin typeface="Times New Roman" pitchFamily="18" charset="0"/>
                <a:cs typeface="Times New Roman" pitchFamily="18" charset="0"/>
              </a:rPr>
              <a:t>, Couplings, especially h-ZZ, h-bb, h-</a:t>
            </a:r>
            <a:r>
              <a:rPr lang="el-GR" altLang="zh-CN" sz="2000" b="1" dirty="0" smtClean="0">
                <a:solidFill>
                  <a:srgbClr val="FF0000"/>
                </a:solidFill>
                <a:latin typeface="Times New Roman" pitchFamily="18" charset="0"/>
                <a:cs typeface="Times New Roman" pitchFamily="18" charset="0"/>
              </a:rPr>
              <a:t>ττ</a:t>
            </a:r>
            <a:r>
              <a:rPr lang="en-US" altLang="zh-CN" sz="2000" b="1" dirty="0" smtClean="0">
                <a:solidFill>
                  <a:srgbClr val="FF0000"/>
                </a:solidFill>
                <a:latin typeface="Times New Roman" pitchFamily="18" charset="0"/>
                <a:cs typeface="Times New Roman" pitchFamily="18" charset="0"/>
              </a:rPr>
              <a:t>, couplings, and  </a:t>
            </a:r>
          </a:p>
          <a:p>
            <a:pPr marL="0" indent="0" eaLnBrk="1" hangingPunct="1">
              <a:buNone/>
            </a:pPr>
            <a:r>
              <a:rPr lang="en-US" altLang="zh-CN" sz="2000" b="1" dirty="0">
                <a:solidFill>
                  <a:srgbClr val="FF0000"/>
                </a:solidFill>
                <a:latin typeface="Times New Roman" pitchFamily="18" charset="0"/>
                <a:cs typeface="Times New Roman" pitchFamily="18" charset="0"/>
              </a:rPr>
              <a:t> </a:t>
            </a:r>
            <a:r>
              <a:rPr lang="en-US" altLang="zh-CN" sz="2000" b="1" dirty="0" smtClean="0">
                <a:solidFill>
                  <a:srgbClr val="FF0000"/>
                </a:solidFill>
                <a:latin typeface="Times New Roman" pitchFamily="18" charset="0"/>
                <a:cs typeface="Times New Roman" pitchFamily="18" charset="0"/>
              </a:rPr>
              <a:t>     invisible decays </a:t>
            </a:r>
            <a:r>
              <a:rPr lang="en-US" altLang="zh-CN" sz="2000" b="1" dirty="0" smtClean="0">
                <a:latin typeface="Times New Roman" pitchFamily="18" charset="0"/>
                <a:cs typeface="Times New Roman" pitchFamily="18" charset="0"/>
              </a:rPr>
              <a:t>.  It can also measure </a:t>
            </a:r>
            <a:r>
              <a:rPr lang="en-US" altLang="zh-CN" sz="2000" b="1" dirty="0" smtClean="0">
                <a:solidFill>
                  <a:srgbClr val="FF0000"/>
                </a:solidFill>
                <a:latin typeface="Times New Roman" pitchFamily="18" charset="0"/>
                <a:cs typeface="Times New Roman" pitchFamily="18" charset="0"/>
              </a:rPr>
              <a:t>h-cc</a:t>
            </a:r>
            <a:r>
              <a:rPr lang="en-US" altLang="zh-CN" sz="2000" b="1" dirty="0" smtClean="0">
                <a:latin typeface="Times New Roman" pitchFamily="18" charset="0"/>
                <a:cs typeface="Times New Roman" pitchFamily="18" charset="0"/>
              </a:rPr>
              <a:t> Coupling, which cannot be carried </a:t>
            </a:r>
          </a:p>
          <a:p>
            <a:pPr marL="0" indent="0" eaLnBrk="1" hangingPunct="1">
              <a:buNone/>
            </a:pPr>
            <a:r>
              <a:rPr lang="en-US" altLang="zh-CN" sz="2000" b="1" dirty="0">
                <a:latin typeface="Times New Roman" pitchFamily="18" charset="0"/>
                <a:cs typeface="Times New Roman" pitchFamily="18" charset="0"/>
              </a:rPr>
              <a:t> </a:t>
            </a:r>
            <a:r>
              <a:rPr lang="en-US" altLang="zh-CN" sz="2000" b="1" dirty="0" smtClean="0">
                <a:latin typeface="Times New Roman" pitchFamily="18" charset="0"/>
                <a:cs typeface="Times New Roman" pitchFamily="18" charset="0"/>
              </a:rPr>
              <a:t>     out at LHC.</a:t>
            </a:r>
          </a:p>
          <a:p>
            <a:pPr eaLnBrk="1" hangingPunct="1">
              <a:buFont typeface="Wingdings" pitchFamily="2" charset="2"/>
              <a:buChar char="Ø"/>
            </a:pPr>
            <a:r>
              <a:rPr lang="en-US" altLang="zh-CN" sz="2000" b="1" dirty="0" smtClean="0">
                <a:solidFill>
                  <a:srgbClr val="FF0000"/>
                </a:solidFill>
                <a:latin typeface="Times New Roman" pitchFamily="18" charset="0"/>
                <a:cs typeface="Times New Roman" pitchFamily="18" charset="0"/>
              </a:rPr>
              <a:t>Most of important Precision-Higgs-Tests can be already done at  HF(240GeV)</a:t>
            </a:r>
            <a:r>
              <a:rPr lang="en-US" altLang="zh-CN" sz="2000" b="1" dirty="0" smtClean="0">
                <a:latin typeface="Times New Roman" pitchFamily="18" charset="0"/>
                <a:cs typeface="Times New Roman" pitchFamily="18" charset="0"/>
              </a:rPr>
              <a:t> , without </a:t>
            </a:r>
            <a:r>
              <a:rPr lang="en-US" altLang="zh-CN" sz="2000" b="1" dirty="0" smtClean="0">
                <a:solidFill>
                  <a:srgbClr val="0000FF"/>
                </a:solidFill>
                <a:latin typeface="Times New Roman" pitchFamily="18" charset="0"/>
                <a:cs typeface="Times New Roman" pitchFamily="18" charset="0"/>
              </a:rPr>
              <a:t>ILC500.  </a:t>
            </a:r>
            <a:r>
              <a:rPr lang="en-US" altLang="zh-CN" sz="2000" b="1" dirty="0" smtClean="0">
                <a:latin typeface="Times New Roman" pitchFamily="18" charset="0"/>
                <a:cs typeface="Times New Roman" pitchFamily="18" charset="0"/>
              </a:rPr>
              <a:t>Higgs self-</a:t>
            </a:r>
            <a:r>
              <a:rPr lang="en-US" altLang="zh-CN" sz="2000" b="1" dirty="0" err="1" smtClean="0">
                <a:latin typeface="Times New Roman" pitchFamily="18" charset="0"/>
                <a:cs typeface="Times New Roman" pitchFamily="18" charset="0"/>
              </a:rPr>
              <a:t>couplings’ll</a:t>
            </a:r>
            <a:r>
              <a:rPr lang="en-US" altLang="zh-CN" sz="2000" b="1" dirty="0" smtClean="0">
                <a:latin typeface="Times New Roman" pitchFamily="18" charset="0"/>
                <a:cs typeface="Times New Roman" pitchFamily="18" charset="0"/>
              </a:rPr>
              <a:t> be probed at </a:t>
            </a:r>
            <a:r>
              <a:rPr lang="en-US" altLang="zh-CN" sz="2000" b="1" dirty="0" smtClean="0">
                <a:solidFill>
                  <a:srgbClr val="FF0000"/>
                </a:solidFill>
                <a:latin typeface="Times New Roman" pitchFamily="18" charset="0"/>
                <a:cs typeface="Times New Roman" pitchFamily="18" charset="0"/>
              </a:rPr>
              <a:t>Super pp(50-100TeV)</a:t>
            </a:r>
            <a:r>
              <a:rPr lang="en-US" altLang="zh-CN" sz="2000" b="1" dirty="0" smtClean="0">
                <a:latin typeface="Times New Roman" pitchFamily="18" charset="0"/>
                <a:cs typeface="Times New Roman" pitchFamily="18" charset="0"/>
              </a:rPr>
              <a:t>.</a:t>
            </a:r>
          </a:p>
        </p:txBody>
      </p:sp>
      <p:sp>
        <p:nvSpPr>
          <p:cNvPr id="248836" name="TextBox 4"/>
          <p:cNvSpPr txBox="1">
            <a:spLocks noChangeArrowheads="1"/>
          </p:cNvSpPr>
          <p:nvPr/>
        </p:nvSpPr>
        <p:spPr bwMode="auto">
          <a:xfrm>
            <a:off x="6858000" y="3500438"/>
            <a:ext cx="207168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Tahoma" pitchFamily="34" charset="0"/>
                <a:ea typeface="宋体" pitchFamily="2" charset="-122"/>
              </a:defRPr>
            </a:lvl1pPr>
            <a:lvl2pPr marL="742950" indent="-285750" eaLnBrk="0" hangingPunct="0">
              <a:defRPr sz="3600">
                <a:solidFill>
                  <a:schemeClr val="tx1"/>
                </a:solidFill>
                <a:latin typeface="Tahoma" pitchFamily="34" charset="0"/>
                <a:ea typeface="宋体" pitchFamily="2" charset="-122"/>
              </a:defRPr>
            </a:lvl2pPr>
            <a:lvl3pPr marL="1143000" indent="-228600" eaLnBrk="0" hangingPunct="0">
              <a:defRPr sz="3600">
                <a:solidFill>
                  <a:schemeClr val="tx1"/>
                </a:solidFill>
                <a:latin typeface="Tahoma" pitchFamily="34" charset="0"/>
                <a:ea typeface="宋体" pitchFamily="2" charset="-122"/>
              </a:defRPr>
            </a:lvl3pPr>
            <a:lvl4pPr marL="1600200" indent="-228600" eaLnBrk="0" hangingPunct="0">
              <a:defRPr sz="3600">
                <a:solidFill>
                  <a:schemeClr val="tx1"/>
                </a:solidFill>
                <a:latin typeface="Tahoma" pitchFamily="34" charset="0"/>
                <a:ea typeface="宋体" pitchFamily="2" charset="-122"/>
              </a:defRPr>
            </a:lvl4pPr>
            <a:lvl5pPr marL="2057400" indent="-228600" eaLnBrk="0" hangingPunct="0">
              <a:defRPr sz="3600">
                <a:solidFill>
                  <a:schemeClr val="tx1"/>
                </a:solidFill>
                <a:latin typeface="Tahoma" pitchFamily="34" charset="0"/>
                <a:ea typeface="宋体" pitchFamily="2" charset="-122"/>
              </a:defRPr>
            </a:lvl5pPr>
            <a:lvl6pPr marL="2514600" indent="-228600" algn="ctr" eaLnBrk="0" fontAlgn="base" hangingPunct="0">
              <a:spcBef>
                <a:spcPct val="0"/>
              </a:spcBef>
              <a:spcAft>
                <a:spcPct val="0"/>
              </a:spcAft>
              <a:defRPr sz="3600">
                <a:solidFill>
                  <a:schemeClr val="tx1"/>
                </a:solidFill>
                <a:latin typeface="Tahoma" pitchFamily="34" charset="0"/>
                <a:ea typeface="宋体" pitchFamily="2" charset="-122"/>
              </a:defRPr>
            </a:lvl6pPr>
            <a:lvl7pPr marL="2971800" indent="-228600" algn="ctr" eaLnBrk="0" fontAlgn="base" hangingPunct="0">
              <a:spcBef>
                <a:spcPct val="0"/>
              </a:spcBef>
              <a:spcAft>
                <a:spcPct val="0"/>
              </a:spcAft>
              <a:defRPr sz="3600">
                <a:solidFill>
                  <a:schemeClr val="tx1"/>
                </a:solidFill>
                <a:latin typeface="Tahoma" pitchFamily="34" charset="0"/>
                <a:ea typeface="宋体" pitchFamily="2" charset="-122"/>
              </a:defRPr>
            </a:lvl7pPr>
            <a:lvl8pPr marL="3429000" indent="-228600" algn="ctr" eaLnBrk="0" fontAlgn="base" hangingPunct="0">
              <a:spcBef>
                <a:spcPct val="0"/>
              </a:spcBef>
              <a:spcAft>
                <a:spcPct val="0"/>
              </a:spcAft>
              <a:defRPr sz="3600">
                <a:solidFill>
                  <a:schemeClr val="tx1"/>
                </a:solidFill>
                <a:latin typeface="Tahoma" pitchFamily="34" charset="0"/>
                <a:ea typeface="宋体" pitchFamily="2" charset="-122"/>
              </a:defRPr>
            </a:lvl8pPr>
            <a:lvl9pPr marL="3886200" indent="-228600" algn="ctr" eaLnBrk="0" fontAlgn="base" hangingPunct="0">
              <a:spcBef>
                <a:spcPct val="0"/>
              </a:spcBef>
              <a:spcAft>
                <a:spcPct val="0"/>
              </a:spcAft>
              <a:defRPr sz="3600">
                <a:solidFill>
                  <a:schemeClr val="tx1"/>
                </a:solidFill>
                <a:latin typeface="Tahoma" pitchFamily="34" charset="0"/>
                <a:ea typeface="宋体" pitchFamily="2" charset="-122"/>
              </a:defRPr>
            </a:lvl9pPr>
          </a:lstStyle>
          <a:p>
            <a:pPr eaLnBrk="1" fontAlgn="base" hangingPunct="1">
              <a:spcBef>
                <a:spcPct val="0"/>
              </a:spcBef>
              <a:spcAft>
                <a:spcPct val="0"/>
              </a:spcAft>
            </a:pPr>
            <a:r>
              <a:rPr lang="en-US" altLang="zh-CN" sz="1800" b="1" dirty="0" smtClean="0">
                <a:solidFill>
                  <a:srgbClr val="000000"/>
                </a:solidFill>
                <a:latin typeface="Times New Roman" pitchFamily="18" charset="0"/>
                <a:cs typeface="Times New Roman" pitchFamily="18" charset="0"/>
              </a:rPr>
              <a:t>M. E. </a:t>
            </a:r>
            <a:r>
              <a:rPr lang="en-US" altLang="zh-CN" sz="1800" b="1" dirty="0" err="1" smtClean="0">
                <a:solidFill>
                  <a:srgbClr val="000000"/>
                </a:solidFill>
                <a:latin typeface="Times New Roman" pitchFamily="18" charset="0"/>
                <a:cs typeface="Times New Roman" pitchFamily="18" charset="0"/>
              </a:rPr>
              <a:t>Peskin</a:t>
            </a:r>
            <a:r>
              <a:rPr lang="en-US" altLang="zh-CN" sz="1800" b="1" dirty="0" smtClean="0">
                <a:solidFill>
                  <a:srgbClr val="000000"/>
                </a:solidFill>
                <a:latin typeface="Times New Roman" pitchFamily="18" charset="0"/>
                <a:cs typeface="Times New Roman" pitchFamily="18" charset="0"/>
              </a:rPr>
              <a:t>, </a:t>
            </a:r>
          </a:p>
          <a:p>
            <a:pPr eaLnBrk="1" fontAlgn="base" hangingPunct="1">
              <a:spcBef>
                <a:spcPct val="0"/>
              </a:spcBef>
              <a:spcAft>
                <a:spcPct val="0"/>
              </a:spcAft>
            </a:pPr>
            <a:r>
              <a:rPr lang="en-US" altLang="zh-CN" sz="1800" b="1" dirty="0" smtClean="0">
                <a:solidFill>
                  <a:srgbClr val="000000"/>
                </a:solidFill>
                <a:latin typeface="Times New Roman" pitchFamily="18" charset="0"/>
                <a:cs typeface="Times New Roman" pitchFamily="18" charset="0"/>
              </a:rPr>
              <a:t>arXiv:1207.2516</a:t>
            </a:r>
            <a:endParaRPr lang="zh-CN" altLang="en-US" sz="1800" b="1" dirty="0" smtClean="0">
              <a:solidFill>
                <a:srgbClr val="000000"/>
              </a:solidFill>
              <a:latin typeface="Times New Roman" pitchFamily="18" charset="0"/>
              <a:cs typeface="Times New Roman" pitchFamily="18" charset="0"/>
            </a:endParaRPr>
          </a:p>
        </p:txBody>
      </p:sp>
      <p:pic>
        <p:nvPicPr>
          <p:cNvPr id="248837"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950" y="2997200"/>
            <a:ext cx="6750050" cy="3840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4211638" y="2997200"/>
            <a:ext cx="647700" cy="3603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defRPr/>
            </a:pPr>
            <a:endParaRPr lang="zh-CN" altLang="en-US" sz="3600">
              <a:solidFill>
                <a:prstClr val="white"/>
              </a:solidFill>
            </a:endParaRPr>
          </a:p>
        </p:txBody>
      </p:sp>
      <p:sp>
        <p:nvSpPr>
          <p:cNvPr id="248839" name="TextBox 2"/>
          <p:cNvSpPr txBox="1">
            <a:spLocks noChangeArrowheads="1"/>
          </p:cNvSpPr>
          <p:nvPr/>
        </p:nvSpPr>
        <p:spPr bwMode="auto">
          <a:xfrm>
            <a:off x="6313325" y="4512050"/>
            <a:ext cx="2819400" cy="1631216"/>
          </a:xfrm>
          <a:prstGeom prst="rect">
            <a:avLst/>
          </a:prstGeom>
          <a:solidFill>
            <a:schemeClr val="accent5">
              <a:lumMod val="60000"/>
              <a:lumOff val="40000"/>
            </a:schemeClr>
          </a:solidFill>
          <a:ln>
            <a:noFill/>
          </a:ln>
          <a:extLst/>
        </p:spPr>
        <p:txBody>
          <a:bodyPr wrap="square">
            <a:spAutoFit/>
          </a:bodyPr>
          <a:lstStyle>
            <a:lvl1pPr eaLnBrk="0" hangingPunct="0">
              <a:defRPr sz="3600">
                <a:solidFill>
                  <a:schemeClr val="tx1"/>
                </a:solidFill>
                <a:latin typeface="Tahoma" pitchFamily="34" charset="0"/>
                <a:ea typeface="宋体" pitchFamily="2" charset="-122"/>
              </a:defRPr>
            </a:lvl1pPr>
            <a:lvl2pPr marL="742950" indent="-285750" eaLnBrk="0" hangingPunct="0">
              <a:defRPr sz="3600">
                <a:solidFill>
                  <a:schemeClr val="tx1"/>
                </a:solidFill>
                <a:latin typeface="Tahoma" pitchFamily="34" charset="0"/>
                <a:ea typeface="宋体" pitchFamily="2" charset="-122"/>
              </a:defRPr>
            </a:lvl2pPr>
            <a:lvl3pPr marL="1143000" indent="-228600" eaLnBrk="0" hangingPunct="0">
              <a:defRPr sz="3600">
                <a:solidFill>
                  <a:schemeClr val="tx1"/>
                </a:solidFill>
                <a:latin typeface="Tahoma" pitchFamily="34" charset="0"/>
                <a:ea typeface="宋体" pitchFamily="2" charset="-122"/>
              </a:defRPr>
            </a:lvl3pPr>
            <a:lvl4pPr marL="1600200" indent="-228600" eaLnBrk="0" hangingPunct="0">
              <a:defRPr sz="3600">
                <a:solidFill>
                  <a:schemeClr val="tx1"/>
                </a:solidFill>
                <a:latin typeface="Tahoma" pitchFamily="34" charset="0"/>
                <a:ea typeface="宋体" pitchFamily="2" charset="-122"/>
              </a:defRPr>
            </a:lvl4pPr>
            <a:lvl5pPr marL="2057400" indent="-228600" eaLnBrk="0" hangingPunct="0">
              <a:defRPr sz="3600">
                <a:solidFill>
                  <a:schemeClr val="tx1"/>
                </a:solidFill>
                <a:latin typeface="Tahoma" pitchFamily="34" charset="0"/>
                <a:ea typeface="宋体" pitchFamily="2" charset="-122"/>
              </a:defRPr>
            </a:lvl5pPr>
            <a:lvl6pPr marL="2514600" indent="-228600" algn="ctr" eaLnBrk="0" fontAlgn="base" hangingPunct="0">
              <a:spcBef>
                <a:spcPct val="0"/>
              </a:spcBef>
              <a:spcAft>
                <a:spcPct val="0"/>
              </a:spcAft>
              <a:defRPr sz="3600">
                <a:solidFill>
                  <a:schemeClr val="tx1"/>
                </a:solidFill>
                <a:latin typeface="Tahoma" pitchFamily="34" charset="0"/>
                <a:ea typeface="宋体" pitchFamily="2" charset="-122"/>
              </a:defRPr>
            </a:lvl6pPr>
            <a:lvl7pPr marL="2971800" indent="-228600" algn="ctr" eaLnBrk="0" fontAlgn="base" hangingPunct="0">
              <a:spcBef>
                <a:spcPct val="0"/>
              </a:spcBef>
              <a:spcAft>
                <a:spcPct val="0"/>
              </a:spcAft>
              <a:defRPr sz="3600">
                <a:solidFill>
                  <a:schemeClr val="tx1"/>
                </a:solidFill>
                <a:latin typeface="Tahoma" pitchFamily="34" charset="0"/>
                <a:ea typeface="宋体" pitchFamily="2" charset="-122"/>
              </a:defRPr>
            </a:lvl7pPr>
            <a:lvl8pPr marL="3429000" indent="-228600" algn="ctr" eaLnBrk="0" fontAlgn="base" hangingPunct="0">
              <a:spcBef>
                <a:spcPct val="0"/>
              </a:spcBef>
              <a:spcAft>
                <a:spcPct val="0"/>
              </a:spcAft>
              <a:defRPr sz="3600">
                <a:solidFill>
                  <a:schemeClr val="tx1"/>
                </a:solidFill>
                <a:latin typeface="Tahoma" pitchFamily="34" charset="0"/>
                <a:ea typeface="宋体" pitchFamily="2" charset="-122"/>
              </a:defRPr>
            </a:lvl8pPr>
            <a:lvl9pPr marL="3886200" indent="-228600" algn="ctr" eaLnBrk="0" fontAlgn="base" hangingPunct="0">
              <a:spcBef>
                <a:spcPct val="0"/>
              </a:spcBef>
              <a:spcAft>
                <a:spcPct val="0"/>
              </a:spcAft>
              <a:defRPr sz="3600">
                <a:solidFill>
                  <a:schemeClr val="tx1"/>
                </a:solidFill>
                <a:latin typeface="Tahoma" pitchFamily="34" charset="0"/>
                <a:ea typeface="宋体" pitchFamily="2" charset="-122"/>
              </a:defRPr>
            </a:lvl9pPr>
          </a:lstStyle>
          <a:p>
            <a:pPr algn="r" eaLnBrk="1" fontAlgn="base" hangingPunct="1">
              <a:spcBef>
                <a:spcPct val="0"/>
              </a:spcBef>
              <a:spcAft>
                <a:spcPct val="0"/>
              </a:spcAft>
            </a:pPr>
            <a:r>
              <a:rPr lang="en-US" altLang="zh-CN" sz="2000" b="1" dirty="0" smtClean="0">
                <a:solidFill>
                  <a:srgbClr val="C00000"/>
                </a:solidFill>
              </a:rPr>
              <a:t>    CEPC comparable to ILC1(250GeV)</a:t>
            </a:r>
          </a:p>
          <a:p>
            <a:pPr algn="r" eaLnBrk="1" fontAlgn="base" hangingPunct="1">
              <a:spcBef>
                <a:spcPct val="0"/>
              </a:spcBef>
              <a:spcAft>
                <a:spcPct val="0"/>
              </a:spcAft>
            </a:pPr>
            <a:endParaRPr lang="en-US" altLang="zh-CN" sz="2000" b="1" dirty="0">
              <a:solidFill>
                <a:srgbClr val="C00000"/>
              </a:solidFill>
            </a:endParaRPr>
          </a:p>
          <a:p>
            <a:pPr algn="r" eaLnBrk="1" fontAlgn="base" hangingPunct="1">
              <a:spcBef>
                <a:spcPct val="0"/>
              </a:spcBef>
              <a:spcAft>
                <a:spcPct val="0"/>
              </a:spcAft>
            </a:pPr>
            <a:r>
              <a:rPr lang="en-US" altLang="zh-CN" sz="2000" b="1" dirty="0" smtClean="0">
                <a:solidFill>
                  <a:srgbClr val="C00000"/>
                </a:solidFill>
              </a:rPr>
              <a:t>  Need verifications</a:t>
            </a:r>
          </a:p>
          <a:p>
            <a:pPr algn="r" eaLnBrk="1" fontAlgn="base" hangingPunct="1">
              <a:spcBef>
                <a:spcPct val="0"/>
              </a:spcBef>
              <a:spcAft>
                <a:spcPct val="0"/>
              </a:spcAft>
            </a:pPr>
            <a:r>
              <a:rPr lang="en-US" altLang="zh-CN" sz="2000" b="1" dirty="0" smtClean="0">
                <a:solidFill>
                  <a:srgbClr val="C00000"/>
                </a:solidFill>
              </a:rPr>
              <a:t>(CDR,TDR) </a:t>
            </a:r>
            <a:endParaRPr lang="zh-CN" altLang="en-US" sz="2000" b="1" dirty="0" smtClean="0">
              <a:solidFill>
                <a:srgbClr val="C00000"/>
              </a:solidFill>
            </a:endParaRPr>
          </a:p>
        </p:txBody>
      </p:sp>
      <p:sp>
        <p:nvSpPr>
          <p:cNvPr id="8" name="TextBox 7"/>
          <p:cNvSpPr txBox="1"/>
          <p:nvPr/>
        </p:nvSpPr>
        <p:spPr>
          <a:xfrm>
            <a:off x="8286073" y="6442712"/>
            <a:ext cx="857927" cy="369332"/>
          </a:xfrm>
          <a:prstGeom prst="rect">
            <a:avLst/>
          </a:prstGeom>
          <a:noFill/>
        </p:spPr>
        <p:txBody>
          <a:bodyPr wrap="none" rtlCol="0">
            <a:spAutoFit/>
          </a:bodyPr>
          <a:lstStyle/>
          <a:p>
            <a:r>
              <a:rPr lang="en-US" altLang="zh-CN" b="1" dirty="0" smtClean="0">
                <a:solidFill>
                  <a:srgbClr val="00B0F0"/>
                </a:solidFill>
              </a:rPr>
              <a:t>HJ He</a:t>
            </a:r>
            <a:endParaRPr lang="zh-CN" altLang="en-US" b="1" dirty="0">
              <a:solidFill>
                <a:srgbClr val="00B0F0"/>
              </a:solidFill>
            </a:endParaRPr>
          </a:p>
        </p:txBody>
      </p:sp>
      <p:sp>
        <p:nvSpPr>
          <p:cNvPr id="6" name="椭圆 5"/>
          <p:cNvSpPr/>
          <p:nvPr/>
        </p:nvSpPr>
        <p:spPr>
          <a:xfrm>
            <a:off x="5562600" y="3619500"/>
            <a:ext cx="592872" cy="1790700"/>
          </a:xfrm>
          <a:prstGeom prst="ellipse">
            <a:avLst/>
          </a:prstGeom>
          <a:noFill/>
          <a:ln w="57150">
            <a:solidFill>
              <a:srgbClr val="0000CC"/>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椭圆 17"/>
          <p:cNvSpPr/>
          <p:nvPr/>
        </p:nvSpPr>
        <p:spPr>
          <a:xfrm>
            <a:off x="1583472" y="4021931"/>
            <a:ext cx="592872" cy="1790700"/>
          </a:xfrm>
          <a:prstGeom prst="ellipse">
            <a:avLst/>
          </a:prstGeom>
          <a:noFill/>
          <a:ln w="57150">
            <a:solidFill>
              <a:srgbClr val="0000CC"/>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椭圆 18"/>
          <p:cNvSpPr/>
          <p:nvPr/>
        </p:nvSpPr>
        <p:spPr>
          <a:xfrm>
            <a:off x="4419600" y="3823494"/>
            <a:ext cx="592872" cy="1790700"/>
          </a:xfrm>
          <a:prstGeom prst="ellipse">
            <a:avLst/>
          </a:prstGeom>
          <a:noFill/>
          <a:ln w="57150">
            <a:solidFill>
              <a:srgbClr val="0000CC"/>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0" name="椭圆 19"/>
          <p:cNvSpPr/>
          <p:nvPr/>
        </p:nvSpPr>
        <p:spPr>
          <a:xfrm>
            <a:off x="2176344" y="4021931"/>
            <a:ext cx="592872" cy="1790700"/>
          </a:xfrm>
          <a:prstGeom prst="ellipse">
            <a:avLst/>
          </a:prstGeom>
          <a:noFill/>
          <a:ln w="57150">
            <a:solidFill>
              <a:srgbClr val="0000CC"/>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349997224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7917" y="0"/>
            <a:ext cx="9144000" cy="523220"/>
          </a:xfrm>
          <a:prstGeom prst="rect">
            <a:avLst/>
          </a:prstGeom>
          <a:solidFill>
            <a:schemeClr val="tx2">
              <a:lumMod val="40000"/>
              <a:lumOff val="60000"/>
            </a:schemeClr>
          </a:solidFill>
        </p:spPr>
        <p:txBody>
          <a:bodyPr wrap="square">
            <a:spAutoFit/>
          </a:bodyPr>
          <a:lstStyle/>
          <a:p>
            <a:pPr algn="ctr"/>
            <a:r>
              <a:rPr lang="zh-CN" altLang="en-US" sz="2800" b="1" dirty="0" smtClean="0">
                <a:solidFill>
                  <a:srgbClr val="0000FF"/>
                </a:solidFill>
                <a:latin typeface="Times New Roman" pitchFamily="18" charset="0"/>
                <a:cs typeface="Times New Roman" pitchFamily="18" charset="0"/>
              </a:rPr>
              <a:t>关于</a:t>
            </a:r>
            <a:r>
              <a:rPr lang="en-US" sz="2800" b="1" dirty="0" smtClean="0">
                <a:solidFill>
                  <a:srgbClr val="0000FF"/>
                </a:solidFill>
                <a:latin typeface="Times New Roman" pitchFamily="18" charset="0"/>
                <a:cs typeface="Times New Roman" pitchFamily="18" charset="0"/>
              </a:rPr>
              <a:t>CEPC-SppC </a:t>
            </a:r>
            <a:r>
              <a:rPr lang="zh-CN" altLang="en-US" sz="2800" b="1" dirty="0" smtClean="0">
                <a:solidFill>
                  <a:srgbClr val="0000FF"/>
                </a:solidFill>
                <a:latin typeface="Times New Roman" pitchFamily="18" charset="0"/>
                <a:cs typeface="Times New Roman" pitchFamily="18" charset="0"/>
              </a:rPr>
              <a:t>的一些考虑</a:t>
            </a:r>
            <a:endParaRPr lang="en-US" sz="2800" b="1" dirty="0">
              <a:solidFill>
                <a:srgbClr val="0000FF"/>
              </a:solidFill>
              <a:latin typeface="Times New Roman" pitchFamily="18" charset="0"/>
              <a:cs typeface="Times New Roman" pitchFamily="18" charset="0"/>
            </a:endParaRPr>
          </a:p>
        </p:txBody>
      </p:sp>
      <p:sp>
        <p:nvSpPr>
          <p:cNvPr id="7" name="内容占位符 2"/>
          <p:cNvSpPr txBox="1">
            <a:spLocks/>
          </p:cNvSpPr>
          <p:nvPr/>
        </p:nvSpPr>
        <p:spPr bwMode="auto">
          <a:xfrm>
            <a:off x="228600" y="685800"/>
            <a:ext cx="8511480" cy="56745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rgbClr val="FF3300"/>
                </a:solidFill>
                <a:latin typeface="+mn-lt"/>
                <a:ea typeface="黑体" pitchFamily="2" charset="-122"/>
                <a:cs typeface="+mn-cs"/>
              </a:defRPr>
            </a:lvl1pPr>
            <a:lvl2pPr marL="742950" indent="-285750" algn="l" rtl="0" eaLnBrk="0" fontAlgn="base" hangingPunct="0">
              <a:spcBef>
                <a:spcPct val="20000"/>
              </a:spcBef>
              <a:spcAft>
                <a:spcPct val="0"/>
              </a:spcAft>
              <a:buChar char="–"/>
              <a:defRPr sz="2800">
                <a:solidFill>
                  <a:srgbClr val="FF3300"/>
                </a:solidFill>
                <a:latin typeface="+mn-lt"/>
                <a:ea typeface="黑体" pitchFamily="2" charset="-122"/>
              </a:defRPr>
            </a:lvl2pPr>
            <a:lvl3pPr marL="1143000" indent="-228600" algn="l" rtl="0" eaLnBrk="0" fontAlgn="base" hangingPunct="0">
              <a:spcBef>
                <a:spcPct val="20000"/>
              </a:spcBef>
              <a:spcAft>
                <a:spcPct val="0"/>
              </a:spcAft>
              <a:buChar char="•"/>
              <a:defRPr sz="2400">
                <a:solidFill>
                  <a:srgbClr val="FF3300"/>
                </a:solidFill>
                <a:latin typeface="+mn-lt"/>
                <a:ea typeface="黑体" pitchFamily="2" charset="-122"/>
              </a:defRPr>
            </a:lvl3pPr>
            <a:lvl4pPr marL="1600200" indent="-228600" algn="l" rtl="0" eaLnBrk="0" fontAlgn="base" hangingPunct="0">
              <a:spcBef>
                <a:spcPct val="20000"/>
              </a:spcBef>
              <a:spcAft>
                <a:spcPct val="0"/>
              </a:spcAft>
              <a:buChar char="–"/>
              <a:defRPr sz="2000">
                <a:solidFill>
                  <a:srgbClr val="FF3300"/>
                </a:solidFill>
                <a:latin typeface="+mn-lt"/>
                <a:ea typeface="黑体" pitchFamily="2" charset="-122"/>
              </a:defRPr>
            </a:lvl4pPr>
            <a:lvl5pPr marL="2057400" indent="-228600" algn="l" rtl="0" eaLnBrk="0" fontAlgn="base" hangingPunct="0">
              <a:spcBef>
                <a:spcPct val="20000"/>
              </a:spcBef>
              <a:spcAft>
                <a:spcPct val="0"/>
              </a:spcAft>
              <a:buChar char="»"/>
              <a:defRPr sz="2000">
                <a:solidFill>
                  <a:srgbClr val="FF3300"/>
                </a:solidFill>
                <a:latin typeface="+mn-lt"/>
                <a:ea typeface="黑体" pitchFamily="2" charset="-122"/>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pPr>
              <a:defRPr/>
            </a:pPr>
            <a:r>
              <a:rPr lang="en-US" altLang="zh-CN" sz="2400" kern="0" dirty="0" smtClean="0">
                <a:solidFill>
                  <a:srgbClr val="002060"/>
                </a:solidFill>
                <a:latin typeface="Arial"/>
                <a:ea typeface="黑体" pitchFamily="49" charset="-122"/>
              </a:rPr>
              <a:t>A circular Higgs factory fits our strategic needs in terms of </a:t>
            </a:r>
          </a:p>
          <a:p>
            <a:pPr lvl="1">
              <a:defRPr/>
            </a:pPr>
            <a:r>
              <a:rPr lang="en-US" altLang="zh-CN" sz="2000" kern="0" dirty="0" smtClean="0">
                <a:solidFill>
                  <a:srgbClr val="002060"/>
                </a:solidFill>
                <a:latin typeface="Arial"/>
                <a:ea typeface="黑体" pitchFamily="49" charset="-122"/>
              </a:rPr>
              <a:t>Science (</a:t>
            </a:r>
            <a:r>
              <a:rPr lang="en-US" altLang="zh-CN" sz="2000" kern="0" dirty="0" smtClean="0">
                <a:solidFill>
                  <a:srgbClr val="C00000"/>
                </a:solidFill>
                <a:latin typeface="Arial"/>
                <a:ea typeface="黑体" pitchFamily="49" charset="-122"/>
              </a:rPr>
              <a:t>great &amp; definite physics</a:t>
            </a:r>
            <a:r>
              <a:rPr lang="en-US" altLang="zh-CN" sz="2000" kern="0" dirty="0" smtClean="0">
                <a:solidFill>
                  <a:srgbClr val="002060"/>
                </a:solidFill>
                <a:latin typeface="Arial"/>
                <a:ea typeface="黑体" pitchFamily="49" charset="-122"/>
              </a:rPr>
              <a:t>)</a:t>
            </a:r>
          </a:p>
          <a:p>
            <a:pPr lvl="1">
              <a:defRPr/>
            </a:pPr>
            <a:r>
              <a:rPr lang="en-US" altLang="zh-CN" sz="2000" kern="0" dirty="0" smtClean="0">
                <a:solidFill>
                  <a:srgbClr val="002060"/>
                </a:solidFill>
                <a:latin typeface="Arial"/>
                <a:ea typeface="黑体" pitchFamily="49" charset="-122"/>
              </a:rPr>
              <a:t>Timing (</a:t>
            </a:r>
            <a:r>
              <a:rPr lang="en-US" altLang="zh-CN" sz="2000" kern="0" dirty="0" smtClean="0">
                <a:solidFill>
                  <a:srgbClr val="C00000"/>
                </a:solidFill>
                <a:latin typeface="Arial"/>
                <a:ea typeface="黑体" pitchFamily="49" charset="-122"/>
              </a:rPr>
              <a:t>after BEPCII</a:t>
            </a:r>
            <a:r>
              <a:rPr lang="en-US" altLang="zh-CN" sz="2000" kern="0" dirty="0" smtClean="0">
                <a:solidFill>
                  <a:srgbClr val="002060"/>
                </a:solidFill>
                <a:latin typeface="Arial"/>
                <a:ea typeface="黑体" pitchFamily="49" charset="-122"/>
              </a:rPr>
              <a:t>)</a:t>
            </a:r>
          </a:p>
          <a:p>
            <a:pPr lvl="1">
              <a:defRPr/>
            </a:pPr>
            <a:r>
              <a:rPr lang="en-US" altLang="zh-CN" sz="2000" kern="0" dirty="0" smtClean="0">
                <a:solidFill>
                  <a:srgbClr val="002060"/>
                </a:solidFill>
                <a:latin typeface="Arial"/>
                <a:ea typeface="黑体" pitchFamily="49" charset="-122"/>
              </a:rPr>
              <a:t>Technological feasibility (</a:t>
            </a:r>
            <a:r>
              <a:rPr lang="en-US" altLang="zh-CN" sz="2000" kern="0" dirty="0" smtClean="0">
                <a:solidFill>
                  <a:srgbClr val="C00000"/>
                </a:solidFill>
                <a:latin typeface="Arial"/>
                <a:ea typeface="黑体" pitchFamily="49" charset="-122"/>
              </a:rPr>
              <a:t>experience at BEPC/BEPCII and other machines in the world</a:t>
            </a:r>
            <a:r>
              <a:rPr lang="en-US" altLang="zh-CN" sz="2000" kern="0" dirty="0" smtClean="0">
                <a:solidFill>
                  <a:srgbClr val="002060"/>
                </a:solidFill>
                <a:latin typeface="Arial"/>
                <a:ea typeface="黑体" pitchFamily="49" charset="-122"/>
              </a:rPr>
              <a:t>), </a:t>
            </a:r>
          </a:p>
          <a:p>
            <a:pPr lvl="1">
              <a:defRPr/>
            </a:pPr>
            <a:r>
              <a:rPr lang="en-US" altLang="zh-CN" sz="2000" kern="0" dirty="0" smtClean="0">
                <a:solidFill>
                  <a:srgbClr val="002060"/>
                </a:solidFill>
                <a:latin typeface="Arial"/>
                <a:ea typeface="黑体" pitchFamily="49" charset="-122"/>
              </a:rPr>
              <a:t>Manpower reality (</a:t>
            </a:r>
            <a:r>
              <a:rPr lang="en-US" altLang="zh-CN" sz="2000" kern="0" dirty="0" smtClean="0">
                <a:solidFill>
                  <a:srgbClr val="C00000"/>
                </a:solidFill>
                <a:latin typeface="Arial"/>
                <a:ea typeface="黑体" pitchFamily="49" charset="-122"/>
              </a:rPr>
              <a:t>our hands are free after ~2020</a:t>
            </a:r>
            <a:r>
              <a:rPr lang="en-US" altLang="zh-CN" sz="2000" kern="0" dirty="0" smtClean="0">
                <a:solidFill>
                  <a:srgbClr val="002060"/>
                </a:solidFill>
                <a:latin typeface="Arial"/>
                <a:ea typeface="黑体" pitchFamily="49" charset="-122"/>
              </a:rPr>
              <a:t>)</a:t>
            </a:r>
          </a:p>
          <a:p>
            <a:pPr lvl="1">
              <a:defRPr/>
            </a:pPr>
            <a:r>
              <a:rPr lang="en-US" altLang="zh-CN" sz="2000" kern="0" dirty="0" smtClean="0">
                <a:solidFill>
                  <a:srgbClr val="002060"/>
                </a:solidFill>
                <a:latin typeface="Arial"/>
                <a:ea typeface="黑体" pitchFamily="49" charset="-122"/>
              </a:rPr>
              <a:t>Economical scale</a:t>
            </a:r>
            <a:r>
              <a:rPr lang="en-US" altLang="zh-CN" sz="2000" kern="0" dirty="0" smtClean="0">
                <a:solidFill>
                  <a:srgbClr val="C00000"/>
                </a:solidFill>
                <a:latin typeface="Arial"/>
                <a:ea typeface="黑体" pitchFamily="49" charset="-122"/>
              </a:rPr>
              <a:t> (although slightly too high</a:t>
            </a:r>
            <a:r>
              <a:rPr lang="en-US" altLang="zh-CN" sz="2000" kern="0" dirty="0" smtClean="0">
                <a:solidFill>
                  <a:srgbClr val="002060"/>
                </a:solidFill>
                <a:latin typeface="Arial"/>
                <a:ea typeface="黑体" pitchFamily="49" charset="-122"/>
              </a:rPr>
              <a:t>) </a:t>
            </a:r>
          </a:p>
          <a:p>
            <a:pPr>
              <a:defRPr/>
            </a:pPr>
            <a:r>
              <a:rPr lang="en-US" altLang="zh-CN" sz="2400" kern="0" dirty="0" smtClean="0">
                <a:solidFill>
                  <a:srgbClr val="002060"/>
                </a:solidFill>
                <a:latin typeface="Arial"/>
                <a:ea typeface="黑体" pitchFamily="49" charset="-122"/>
              </a:rPr>
              <a:t>The risk of no-new-physics is complement by a pp collider in the same tunnel </a:t>
            </a:r>
          </a:p>
          <a:p>
            <a:pPr lvl="1">
              <a:defRPr/>
            </a:pPr>
            <a:r>
              <a:rPr lang="en-US" altLang="zh-CN" sz="2000" kern="0" dirty="0" smtClean="0">
                <a:solidFill>
                  <a:srgbClr val="000000"/>
                </a:solidFill>
                <a:latin typeface="Arial"/>
                <a:ea typeface="黑体" pitchFamily="49" charset="-122"/>
              </a:rPr>
              <a:t>A definite path to the future</a:t>
            </a:r>
            <a:endParaRPr lang="en-US" altLang="zh-CN" sz="2000" kern="0" dirty="0" smtClean="0">
              <a:latin typeface="Arial"/>
            </a:endParaRPr>
          </a:p>
          <a:p>
            <a:pPr>
              <a:defRPr/>
            </a:pPr>
            <a:r>
              <a:rPr lang="en-US" altLang="zh-CN" sz="2400" kern="0" dirty="0" smtClean="0">
                <a:solidFill>
                  <a:srgbClr val="002060"/>
                </a:solidFill>
                <a:latin typeface="Arial"/>
                <a:ea typeface="黑体" pitchFamily="49" charset="-122"/>
              </a:rPr>
              <a:t>A unique position for China to contribute at this moment: </a:t>
            </a:r>
          </a:p>
          <a:p>
            <a:pPr lvl="1">
              <a:defRPr/>
            </a:pPr>
            <a:r>
              <a:rPr lang="en-US" altLang="zh-CN" sz="2000" kern="0" dirty="0" smtClean="0">
                <a:solidFill>
                  <a:srgbClr val="002060"/>
                </a:solidFill>
                <a:latin typeface="Arial"/>
                <a:ea typeface="黑体" pitchFamily="49" charset="-122"/>
              </a:rPr>
              <a:t>Economical growth </a:t>
            </a:r>
            <a:r>
              <a:rPr lang="en-US" altLang="zh-CN" sz="2000" kern="0" dirty="0" smtClean="0">
                <a:solidFill>
                  <a:srgbClr val="002060"/>
                </a:solidFill>
                <a:latin typeface="Arial"/>
                <a:ea typeface="黑体" pitchFamily="49" charset="-122"/>
                <a:sym typeface="Wingdings" panose="05000000000000000000" pitchFamily="2" charset="2"/>
              </a:rPr>
              <a:t> </a:t>
            </a:r>
            <a:r>
              <a:rPr lang="en-US" altLang="zh-CN" sz="2000" kern="0" dirty="0" smtClean="0">
                <a:solidFill>
                  <a:srgbClr val="C00000"/>
                </a:solidFill>
                <a:latin typeface="Arial"/>
                <a:ea typeface="黑体" pitchFamily="49" charset="-122"/>
              </a:rPr>
              <a:t>new funding to the community </a:t>
            </a:r>
          </a:p>
          <a:p>
            <a:pPr lvl="1">
              <a:defRPr/>
            </a:pPr>
            <a:r>
              <a:rPr lang="en-US" altLang="zh-CN" sz="2000" kern="0" dirty="0" smtClean="0">
                <a:solidFill>
                  <a:srgbClr val="002060"/>
                </a:solidFill>
                <a:latin typeface="Arial"/>
                <a:ea typeface="黑体" pitchFamily="49" charset="-122"/>
              </a:rPr>
              <a:t>Large &amp; young population </a:t>
            </a:r>
            <a:r>
              <a:rPr lang="en-US" altLang="zh-CN" sz="2000" kern="0" dirty="0" smtClean="0">
                <a:solidFill>
                  <a:srgbClr val="002060"/>
                </a:solidFill>
                <a:latin typeface="Arial"/>
                <a:ea typeface="黑体" pitchFamily="49" charset="-122"/>
                <a:sym typeface="Wingdings" panose="05000000000000000000" pitchFamily="2" charset="2"/>
              </a:rPr>
              <a:t> </a:t>
            </a:r>
            <a:r>
              <a:rPr lang="en-US" altLang="zh-CN" sz="2000" kern="0" dirty="0" smtClean="0">
                <a:solidFill>
                  <a:srgbClr val="C00000"/>
                </a:solidFill>
                <a:latin typeface="Arial"/>
                <a:ea typeface="黑体" pitchFamily="49" charset="-122"/>
              </a:rPr>
              <a:t>new blood to the community </a:t>
            </a:r>
          </a:p>
          <a:p>
            <a:pPr lvl="1">
              <a:defRPr/>
            </a:pPr>
            <a:r>
              <a:rPr lang="en-US" altLang="zh-CN" sz="2000" kern="0" dirty="0" smtClean="0">
                <a:solidFill>
                  <a:srgbClr val="002060"/>
                </a:solidFill>
                <a:latin typeface="Arial"/>
                <a:ea typeface="黑体" pitchFamily="49" charset="-122"/>
              </a:rPr>
              <a:t>Affordable tunnel &amp; infrastructure </a:t>
            </a:r>
          </a:p>
          <a:p>
            <a:pPr lvl="1">
              <a:defRPr/>
            </a:pPr>
            <a:r>
              <a:rPr lang="en-US" altLang="zh-CN" sz="2000" kern="0" dirty="0" smtClean="0">
                <a:solidFill>
                  <a:srgbClr val="002060"/>
                </a:solidFill>
                <a:latin typeface="Arial"/>
                <a:ea typeface="黑体" pitchFamily="49" charset="-122"/>
              </a:rPr>
              <a:t>If no new project, no new resources </a:t>
            </a:r>
            <a:r>
              <a:rPr lang="en-US" altLang="zh-CN" sz="2000" kern="0" dirty="0" smtClean="0">
                <a:solidFill>
                  <a:srgbClr val="002060"/>
                </a:solidFill>
                <a:latin typeface="Arial"/>
                <a:ea typeface="黑体" pitchFamily="49" charset="-122"/>
                <a:sym typeface="Wingdings" panose="05000000000000000000" pitchFamily="2" charset="2"/>
              </a:rPr>
              <a:t> </a:t>
            </a:r>
            <a:r>
              <a:rPr lang="en-US" altLang="zh-CN" sz="2000" kern="0" dirty="0" smtClean="0">
                <a:solidFill>
                  <a:srgbClr val="C00000"/>
                </a:solidFill>
                <a:latin typeface="Arial"/>
                <a:ea typeface="黑体" pitchFamily="49" charset="-122"/>
              </a:rPr>
              <a:t>It is a pity if we miss it</a:t>
            </a:r>
          </a:p>
        </p:txBody>
      </p:sp>
      <p:sp>
        <p:nvSpPr>
          <p:cNvPr id="8" name="TextBox 7"/>
          <p:cNvSpPr txBox="1"/>
          <p:nvPr/>
        </p:nvSpPr>
        <p:spPr>
          <a:xfrm>
            <a:off x="6934200" y="6488668"/>
            <a:ext cx="1142172" cy="369332"/>
          </a:xfrm>
          <a:prstGeom prst="rect">
            <a:avLst/>
          </a:prstGeom>
          <a:noFill/>
        </p:spPr>
        <p:txBody>
          <a:bodyPr wrap="none" rtlCol="0">
            <a:spAutoFit/>
          </a:bodyPr>
          <a:lstStyle/>
          <a:p>
            <a:r>
              <a:rPr lang="en-US" altLang="zh-CN" b="1" dirty="0" smtClean="0">
                <a:solidFill>
                  <a:srgbClr val="2E9238"/>
                </a:solidFill>
              </a:rPr>
              <a:t>Y. F. Wang</a:t>
            </a:r>
            <a:endParaRPr lang="zh-CN" altLang="en-US" b="1" dirty="0">
              <a:solidFill>
                <a:srgbClr val="2E9238"/>
              </a:solidFill>
            </a:endParaRPr>
          </a:p>
        </p:txBody>
      </p:sp>
    </p:spTree>
    <p:extLst>
      <p:ext uri="{BB962C8B-B14F-4D97-AF65-F5344CB8AC3E}">
        <p14:creationId xmlns:p14="http://schemas.microsoft.com/office/powerpoint/2010/main" val="321012817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p:cNvSpPr/>
          <p:nvPr/>
        </p:nvSpPr>
        <p:spPr>
          <a:xfrm>
            <a:off x="499533" y="990600"/>
            <a:ext cx="8861721" cy="5062924"/>
          </a:xfrm>
          <a:prstGeom prst="rect">
            <a:avLst/>
          </a:prstGeom>
        </p:spPr>
        <p:txBody>
          <a:bodyPr wrap="none">
            <a:spAutoFit/>
          </a:bodyPr>
          <a:lstStyle/>
          <a:p>
            <a:r>
              <a:rPr lang="en-US" sz="3200" b="1" dirty="0" smtClean="0">
                <a:solidFill>
                  <a:srgbClr val="C00000"/>
                </a:solidFill>
                <a:latin typeface="Times New Roman" pitchFamily="18" charset="0"/>
                <a:cs typeface="Times New Roman" pitchFamily="18" charset="0"/>
              </a:rPr>
              <a:t>CEPC </a:t>
            </a:r>
            <a:r>
              <a:rPr lang="en-US" altLang="zh-CN" sz="3200" b="1" dirty="0" smtClean="0">
                <a:solidFill>
                  <a:srgbClr val="C00000"/>
                </a:solidFill>
                <a:latin typeface="Times New Roman" pitchFamily="18" charset="0"/>
                <a:cs typeface="Times New Roman" pitchFamily="18" charset="0"/>
              </a:rPr>
              <a:t>–SppC </a:t>
            </a:r>
            <a:r>
              <a:rPr lang="zh-CN" altLang="en-US" sz="3200" b="1" dirty="0" smtClean="0">
                <a:solidFill>
                  <a:srgbClr val="0000FF"/>
                </a:solidFill>
                <a:latin typeface="Times New Roman" pitchFamily="18" charset="0"/>
                <a:cs typeface="Times New Roman" pitchFamily="18" charset="0"/>
              </a:rPr>
              <a:t>“</a:t>
            </a:r>
            <a:r>
              <a:rPr lang="zh-CN" altLang="en-US" sz="3200" dirty="0" smtClean="0">
                <a:solidFill>
                  <a:srgbClr val="0000FF"/>
                </a:solidFill>
                <a:latin typeface="Times New Roman" pitchFamily="18" charset="0"/>
                <a:cs typeface="Times New Roman" pitchFamily="18" charset="0"/>
              </a:rPr>
              <a:t>（多样化的）</a:t>
            </a:r>
            <a:r>
              <a:rPr lang="zh-CN" altLang="en-US" sz="3200" b="1" dirty="0" smtClean="0">
                <a:solidFill>
                  <a:srgbClr val="0000FF"/>
                </a:solidFill>
                <a:latin typeface="Times New Roman" pitchFamily="18" charset="0"/>
                <a:cs typeface="Times New Roman" pitchFamily="18" charset="0"/>
              </a:rPr>
              <a:t>高能环形对撞机”</a:t>
            </a:r>
            <a:endParaRPr lang="zh-CN" altLang="en-US" sz="3200" b="1" dirty="0">
              <a:solidFill>
                <a:srgbClr val="0000FF"/>
              </a:solidFill>
              <a:latin typeface="Times New Roman" pitchFamily="18" charset="0"/>
              <a:cs typeface="Times New Roman" pitchFamily="18" charset="0"/>
            </a:endParaRPr>
          </a:p>
          <a:p>
            <a:endParaRPr lang="en-US" sz="1000" b="1" dirty="0" smtClean="0">
              <a:solidFill>
                <a:srgbClr val="0000CC"/>
              </a:solidFill>
              <a:latin typeface="Times New Roman" pitchFamily="18" charset="0"/>
              <a:cs typeface="Times New Roman" pitchFamily="18" charset="0"/>
            </a:endParaRPr>
          </a:p>
          <a:p>
            <a:pPr>
              <a:lnSpc>
                <a:spcPct val="150000"/>
              </a:lnSpc>
              <a:spcBef>
                <a:spcPts val="600"/>
              </a:spcBef>
            </a:pPr>
            <a:r>
              <a:rPr lang="en-US" sz="2800" b="1" dirty="0" smtClean="0">
                <a:solidFill>
                  <a:srgbClr val="0000CC"/>
                </a:solidFill>
                <a:latin typeface="Times New Roman" pitchFamily="18" charset="0"/>
                <a:cs typeface="Times New Roman" pitchFamily="18" charset="0"/>
              </a:rPr>
              <a:t>“</a:t>
            </a:r>
            <a:r>
              <a:rPr lang="en-US" sz="2800" b="1" dirty="0" smtClean="0">
                <a:solidFill>
                  <a:srgbClr val="C00000"/>
                </a:solidFill>
                <a:latin typeface="Times New Roman" pitchFamily="18" charset="0"/>
                <a:cs typeface="Times New Roman" pitchFamily="18" charset="0"/>
              </a:rPr>
              <a:t>C</a:t>
            </a:r>
            <a:r>
              <a:rPr lang="en-US" sz="2800" dirty="0" smtClean="0">
                <a:solidFill>
                  <a:srgbClr val="0000CC"/>
                </a:solidFill>
                <a:latin typeface="Times New Roman" pitchFamily="18" charset="0"/>
                <a:cs typeface="Times New Roman" pitchFamily="18" charset="0"/>
              </a:rPr>
              <a:t>ircular</a:t>
            </a:r>
            <a:r>
              <a:rPr lang="en-US" sz="2800" b="1" dirty="0" smtClean="0">
                <a:solidFill>
                  <a:srgbClr val="0000CC"/>
                </a:solidFill>
                <a:latin typeface="Times New Roman" pitchFamily="18" charset="0"/>
                <a:cs typeface="Times New Roman" pitchFamily="18" charset="0"/>
              </a:rPr>
              <a:t> </a:t>
            </a:r>
            <a:r>
              <a:rPr lang="en-US" sz="2800" b="1" dirty="0" smtClean="0">
                <a:solidFill>
                  <a:srgbClr val="C00000"/>
                </a:solidFill>
                <a:latin typeface="Times New Roman" pitchFamily="18" charset="0"/>
                <a:cs typeface="Times New Roman" pitchFamily="18" charset="0"/>
              </a:rPr>
              <a:t>E</a:t>
            </a:r>
            <a:r>
              <a:rPr lang="en-US" sz="2800" dirty="0" smtClean="0">
                <a:solidFill>
                  <a:srgbClr val="0000CC"/>
                </a:solidFill>
                <a:latin typeface="Times New Roman" pitchFamily="18" charset="0"/>
                <a:cs typeface="Times New Roman" pitchFamily="18" charset="0"/>
              </a:rPr>
              <a:t>lectron</a:t>
            </a:r>
            <a:r>
              <a:rPr lang="en-US" sz="2800" b="1" dirty="0" smtClean="0">
                <a:solidFill>
                  <a:srgbClr val="0000CC"/>
                </a:solidFill>
                <a:latin typeface="Times New Roman" pitchFamily="18" charset="0"/>
                <a:cs typeface="Times New Roman" pitchFamily="18" charset="0"/>
              </a:rPr>
              <a:t> </a:t>
            </a:r>
            <a:r>
              <a:rPr lang="en-US" sz="2800" b="1" dirty="0" smtClean="0">
                <a:solidFill>
                  <a:srgbClr val="C00000"/>
                </a:solidFill>
                <a:latin typeface="Times New Roman" pitchFamily="18" charset="0"/>
                <a:cs typeface="Times New Roman" pitchFamily="18" charset="0"/>
              </a:rPr>
              <a:t>P</a:t>
            </a:r>
            <a:r>
              <a:rPr lang="en-US" sz="2800" dirty="0" smtClean="0">
                <a:solidFill>
                  <a:srgbClr val="0000CC"/>
                </a:solidFill>
                <a:latin typeface="Times New Roman" pitchFamily="18" charset="0"/>
                <a:cs typeface="Times New Roman" pitchFamily="18" charset="0"/>
              </a:rPr>
              <a:t>ositron</a:t>
            </a:r>
            <a:r>
              <a:rPr lang="en-US" sz="2800" b="1" dirty="0" smtClean="0">
                <a:solidFill>
                  <a:srgbClr val="0000CC"/>
                </a:solidFill>
                <a:latin typeface="Times New Roman" pitchFamily="18" charset="0"/>
                <a:cs typeface="Times New Roman" pitchFamily="18" charset="0"/>
              </a:rPr>
              <a:t> </a:t>
            </a:r>
            <a:r>
              <a:rPr lang="en-US" sz="2800" b="1" dirty="0" smtClean="0">
                <a:solidFill>
                  <a:srgbClr val="C00000"/>
                </a:solidFill>
                <a:latin typeface="Times New Roman" pitchFamily="18" charset="0"/>
                <a:cs typeface="Times New Roman" pitchFamily="18" charset="0"/>
              </a:rPr>
              <a:t>C</a:t>
            </a:r>
            <a:r>
              <a:rPr lang="en-US" sz="2800" dirty="0" smtClean="0">
                <a:solidFill>
                  <a:srgbClr val="0000CC"/>
                </a:solidFill>
                <a:latin typeface="Times New Roman" pitchFamily="18" charset="0"/>
                <a:cs typeface="Times New Roman" pitchFamily="18" charset="0"/>
              </a:rPr>
              <a:t>ollider</a:t>
            </a:r>
            <a:r>
              <a:rPr lang="en-US" sz="2800" b="1" dirty="0" smtClean="0">
                <a:solidFill>
                  <a:srgbClr val="0000CC"/>
                </a:solidFill>
                <a:latin typeface="Times New Roman" pitchFamily="18" charset="0"/>
                <a:cs typeface="Times New Roman" pitchFamily="18" charset="0"/>
              </a:rPr>
              <a:t>” </a:t>
            </a:r>
          </a:p>
          <a:p>
            <a:r>
              <a:rPr lang="en-US" sz="2800" b="1" dirty="0">
                <a:solidFill>
                  <a:srgbClr val="0000CC"/>
                </a:solidFill>
                <a:latin typeface="Times New Roman" pitchFamily="18" charset="0"/>
                <a:cs typeface="Times New Roman" pitchFamily="18" charset="0"/>
              </a:rPr>
              <a:t>	</a:t>
            </a:r>
            <a:r>
              <a:rPr lang="zh-CN" altLang="en-US" sz="2800" b="1" dirty="0" smtClean="0">
                <a:solidFill>
                  <a:srgbClr val="7030A0"/>
                </a:solidFill>
                <a:latin typeface="Times New Roman" pitchFamily="18" charset="0"/>
                <a:cs typeface="Times New Roman" pitchFamily="18" charset="0"/>
              </a:rPr>
              <a:t>环形正负电子对撞机</a:t>
            </a:r>
            <a:endParaRPr lang="en-US" sz="2800" b="1" dirty="0">
              <a:solidFill>
                <a:srgbClr val="7030A0"/>
              </a:solidFill>
              <a:latin typeface="Times New Roman" pitchFamily="18" charset="0"/>
              <a:cs typeface="Times New Roman" pitchFamily="18" charset="0"/>
            </a:endParaRPr>
          </a:p>
          <a:p>
            <a:pPr>
              <a:lnSpc>
                <a:spcPct val="150000"/>
              </a:lnSpc>
              <a:spcBef>
                <a:spcPts val="600"/>
              </a:spcBef>
            </a:pPr>
            <a:r>
              <a:rPr lang="en-US" sz="2800" b="1" dirty="0" smtClean="0">
                <a:solidFill>
                  <a:srgbClr val="0000CC"/>
                </a:solidFill>
                <a:latin typeface="Times New Roman" pitchFamily="18" charset="0"/>
                <a:cs typeface="Times New Roman" pitchFamily="18" charset="0"/>
              </a:rPr>
              <a:t>“</a:t>
            </a:r>
            <a:r>
              <a:rPr lang="en-US" sz="2800" b="1" dirty="0" smtClean="0">
                <a:solidFill>
                  <a:srgbClr val="C00000"/>
                </a:solidFill>
                <a:latin typeface="Times New Roman" pitchFamily="18" charset="0"/>
                <a:cs typeface="Times New Roman" pitchFamily="18" charset="0"/>
              </a:rPr>
              <a:t>C</a:t>
            </a:r>
            <a:r>
              <a:rPr lang="en-US" sz="2800" dirty="0" smtClean="0">
                <a:solidFill>
                  <a:srgbClr val="0000CC"/>
                </a:solidFill>
                <a:latin typeface="Times New Roman" pitchFamily="18" charset="0"/>
                <a:cs typeface="Times New Roman" pitchFamily="18" charset="0"/>
              </a:rPr>
              <a:t>ircular</a:t>
            </a:r>
            <a:r>
              <a:rPr lang="en-US" sz="2800" b="1" dirty="0" smtClean="0">
                <a:solidFill>
                  <a:srgbClr val="0000CC"/>
                </a:solidFill>
                <a:latin typeface="Times New Roman" pitchFamily="18" charset="0"/>
                <a:cs typeface="Times New Roman" pitchFamily="18" charset="0"/>
              </a:rPr>
              <a:t> </a:t>
            </a:r>
            <a:r>
              <a:rPr lang="en-US" sz="2800" b="1" dirty="0" smtClean="0">
                <a:solidFill>
                  <a:srgbClr val="C00000"/>
                </a:solidFill>
                <a:latin typeface="Times New Roman" pitchFamily="18" charset="0"/>
                <a:cs typeface="Times New Roman" pitchFamily="18" charset="0"/>
              </a:rPr>
              <a:t>E</a:t>
            </a:r>
            <a:r>
              <a:rPr lang="en-US" sz="2800" dirty="0" smtClean="0">
                <a:solidFill>
                  <a:srgbClr val="0000CC"/>
                </a:solidFill>
                <a:latin typeface="Times New Roman" pitchFamily="18" charset="0"/>
                <a:cs typeface="Times New Roman" pitchFamily="18" charset="0"/>
              </a:rPr>
              <a:t>lectron</a:t>
            </a:r>
            <a:r>
              <a:rPr lang="en-US" sz="2800" b="1" dirty="0" smtClean="0">
                <a:solidFill>
                  <a:srgbClr val="0000CC"/>
                </a:solidFill>
                <a:latin typeface="Times New Roman" pitchFamily="18" charset="0"/>
                <a:cs typeface="Times New Roman" pitchFamily="18" charset="0"/>
              </a:rPr>
              <a:t> </a:t>
            </a:r>
            <a:r>
              <a:rPr lang="en-US" sz="2800" b="1" dirty="0" smtClean="0">
                <a:solidFill>
                  <a:srgbClr val="C00000"/>
                </a:solidFill>
                <a:latin typeface="Times New Roman" pitchFamily="18" charset="0"/>
                <a:cs typeface="Times New Roman" pitchFamily="18" charset="0"/>
              </a:rPr>
              <a:t>P</a:t>
            </a:r>
            <a:r>
              <a:rPr lang="en-US" sz="2800" dirty="0" smtClean="0">
                <a:solidFill>
                  <a:srgbClr val="0000CC"/>
                </a:solidFill>
                <a:latin typeface="Times New Roman" pitchFamily="18" charset="0"/>
                <a:cs typeface="Times New Roman" pitchFamily="18" charset="0"/>
              </a:rPr>
              <a:t>roton</a:t>
            </a:r>
            <a:r>
              <a:rPr lang="en-US" sz="2800" b="1" dirty="0" smtClean="0">
                <a:solidFill>
                  <a:srgbClr val="0000CC"/>
                </a:solidFill>
                <a:latin typeface="Times New Roman" pitchFamily="18" charset="0"/>
                <a:cs typeface="Times New Roman" pitchFamily="18" charset="0"/>
              </a:rPr>
              <a:t> </a:t>
            </a:r>
            <a:r>
              <a:rPr lang="en-US" sz="2800" b="1" dirty="0" smtClean="0">
                <a:solidFill>
                  <a:srgbClr val="C00000"/>
                </a:solidFill>
                <a:latin typeface="Times New Roman" pitchFamily="18" charset="0"/>
                <a:cs typeface="Times New Roman" pitchFamily="18" charset="0"/>
              </a:rPr>
              <a:t>C</a:t>
            </a:r>
            <a:r>
              <a:rPr lang="en-US" sz="2800" dirty="0" smtClean="0">
                <a:solidFill>
                  <a:srgbClr val="0000CC"/>
                </a:solidFill>
                <a:latin typeface="Times New Roman" pitchFamily="18" charset="0"/>
                <a:cs typeface="Times New Roman" pitchFamily="18" charset="0"/>
              </a:rPr>
              <a:t>ollider</a:t>
            </a:r>
            <a:r>
              <a:rPr lang="en-US" sz="2800" b="1" dirty="0" smtClean="0">
                <a:solidFill>
                  <a:srgbClr val="0000CC"/>
                </a:solidFill>
                <a:latin typeface="Times New Roman" pitchFamily="18" charset="0"/>
                <a:cs typeface="Times New Roman" pitchFamily="18" charset="0"/>
              </a:rPr>
              <a:t>”</a:t>
            </a:r>
          </a:p>
          <a:p>
            <a:r>
              <a:rPr lang="en-US" sz="2800" b="1" dirty="0" smtClean="0">
                <a:solidFill>
                  <a:srgbClr val="0000CC"/>
                </a:solidFill>
                <a:latin typeface="Times New Roman" pitchFamily="18" charset="0"/>
                <a:cs typeface="Times New Roman" pitchFamily="18" charset="0"/>
              </a:rPr>
              <a:t>	</a:t>
            </a:r>
            <a:r>
              <a:rPr lang="zh-CN" altLang="en-US" sz="2800" b="1" dirty="0" smtClean="0">
                <a:solidFill>
                  <a:srgbClr val="7030A0"/>
                </a:solidFill>
                <a:latin typeface="Times New Roman" pitchFamily="18" charset="0"/>
                <a:cs typeface="Times New Roman" pitchFamily="18" charset="0"/>
              </a:rPr>
              <a:t>环形电子质子对撞机</a:t>
            </a:r>
            <a:endParaRPr lang="en-US" sz="2800" b="1" dirty="0">
              <a:solidFill>
                <a:srgbClr val="0000CC"/>
              </a:solidFill>
              <a:latin typeface="Times New Roman" pitchFamily="18" charset="0"/>
              <a:cs typeface="Times New Roman" pitchFamily="18" charset="0"/>
            </a:endParaRPr>
          </a:p>
          <a:p>
            <a:pPr>
              <a:lnSpc>
                <a:spcPct val="150000"/>
              </a:lnSpc>
              <a:spcBef>
                <a:spcPts val="600"/>
              </a:spcBef>
            </a:pPr>
            <a:r>
              <a:rPr lang="en-US" sz="2800" b="1" dirty="0" smtClean="0">
                <a:solidFill>
                  <a:srgbClr val="0000CC"/>
                </a:solidFill>
                <a:latin typeface="Times New Roman" pitchFamily="18" charset="0"/>
                <a:cs typeface="Times New Roman" pitchFamily="18" charset="0"/>
              </a:rPr>
              <a:t>“</a:t>
            </a:r>
            <a:r>
              <a:rPr lang="en-US" altLang="zh-CN" sz="2800" b="1" dirty="0">
                <a:solidFill>
                  <a:srgbClr val="C00000"/>
                </a:solidFill>
                <a:latin typeface="Times New Roman" pitchFamily="18" charset="0"/>
                <a:cs typeface="Times New Roman" pitchFamily="18" charset="0"/>
              </a:rPr>
              <a:t>C</a:t>
            </a:r>
            <a:r>
              <a:rPr lang="en-US" altLang="zh-CN" sz="2800" dirty="0">
                <a:solidFill>
                  <a:srgbClr val="0000CC"/>
                </a:solidFill>
                <a:latin typeface="Times New Roman" pitchFamily="18" charset="0"/>
                <a:cs typeface="Times New Roman" pitchFamily="18" charset="0"/>
              </a:rPr>
              <a:t>ircular</a:t>
            </a:r>
            <a:r>
              <a:rPr lang="en-US" altLang="zh-CN" sz="2800" b="1" dirty="0">
                <a:solidFill>
                  <a:srgbClr val="0000CC"/>
                </a:solidFill>
                <a:latin typeface="Times New Roman" pitchFamily="18" charset="0"/>
                <a:cs typeface="Times New Roman" pitchFamily="18" charset="0"/>
              </a:rPr>
              <a:t> </a:t>
            </a:r>
            <a:r>
              <a:rPr lang="en-US" altLang="zh-CN" sz="2800" b="1" dirty="0" smtClean="0">
                <a:solidFill>
                  <a:srgbClr val="C00000"/>
                </a:solidFill>
                <a:latin typeface="Times New Roman" pitchFamily="18" charset="0"/>
                <a:cs typeface="Times New Roman" pitchFamily="18" charset="0"/>
              </a:rPr>
              <a:t>P</a:t>
            </a:r>
            <a:r>
              <a:rPr lang="en-US" altLang="zh-CN" sz="2800" dirty="0" smtClean="0">
                <a:solidFill>
                  <a:srgbClr val="0000CC"/>
                </a:solidFill>
                <a:latin typeface="Times New Roman" pitchFamily="18" charset="0"/>
                <a:cs typeface="Times New Roman" pitchFamily="18" charset="0"/>
              </a:rPr>
              <a:t>roton-</a:t>
            </a:r>
            <a:r>
              <a:rPr lang="en-US" altLang="zh-CN" sz="2800" b="1" dirty="0" smtClean="0">
                <a:solidFill>
                  <a:srgbClr val="FF0000"/>
                </a:solidFill>
                <a:latin typeface="Times New Roman" pitchFamily="18" charset="0"/>
                <a:cs typeface="Times New Roman" pitchFamily="18" charset="0"/>
              </a:rPr>
              <a:t>P</a:t>
            </a:r>
            <a:r>
              <a:rPr lang="en-US" altLang="zh-CN" sz="2800" dirty="0" smtClean="0">
                <a:solidFill>
                  <a:srgbClr val="0000CC"/>
                </a:solidFill>
                <a:latin typeface="Times New Roman" pitchFamily="18" charset="0"/>
                <a:cs typeface="Times New Roman" pitchFamily="18" charset="0"/>
              </a:rPr>
              <a:t>roton</a:t>
            </a:r>
            <a:r>
              <a:rPr lang="en-US" altLang="zh-CN" sz="2800" b="1" dirty="0" smtClean="0">
                <a:solidFill>
                  <a:srgbClr val="0000CC"/>
                </a:solidFill>
                <a:latin typeface="Times New Roman" pitchFamily="18" charset="0"/>
                <a:cs typeface="Times New Roman" pitchFamily="18" charset="0"/>
              </a:rPr>
              <a:t> </a:t>
            </a:r>
            <a:r>
              <a:rPr lang="en-US" altLang="zh-CN" sz="2800" b="1" dirty="0" smtClean="0">
                <a:solidFill>
                  <a:srgbClr val="C00000"/>
                </a:solidFill>
                <a:latin typeface="Times New Roman" pitchFamily="18" charset="0"/>
                <a:cs typeface="Times New Roman" pitchFamily="18" charset="0"/>
              </a:rPr>
              <a:t>C</a:t>
            </a:r>
            <a:r>
              <a:rPr lang="en-US" altLang="zh-CN" sz="2800" dirty="0" smtClean="0">
                <a:solidFill>
                  <a:srgbClr val="0000CC"/>
                </a:solidFill>
                <a:latin typeface="Times New Roman" pitchFamily="18" charset="0"/>
                <a:cs typeface="Times New Roman" pitchFamily="18" charset="0"/>
              </a:rPr>
              <a:t>ollider</a:t>
            </a:r>
          </a:p>
          <a:p>
            <a:r>
              <a:rPr lang="en-US" sz="2800" dirty="0">
                <a:solidFill>
                  <a:srgbClr val="0000CC"/>
                </a:solidFill>
                <a:latin typeface="Times New Roman" pitchFamily="18" charset="0"/>
                <a:cs typeface="Times New Roman" pitchFamily="18" charset="0"/>
              </a:rPr>
              <a:t>	</a:t>
            </a:r>
            <a:r>
              <a:rPr lang="zh-CN" altLang="en-US" sz="2800" b="1" dirty="0" smtClean="0">
                <a:solidFill>
                  <a:srgbClr val="7030A0"/>
                </a:solidFill>
                <a:latin typeface="Times New Roman" pitchFamily="18" charset="0"/>
                <a:cs typeface="Times New Roman" pitchFamily="18" charset="0"/>
              </a:rPr>
              <a:t>环形质子质子对撞机</a:t>
            </a:r>
            <a:endParaRPr lang="en-US" altLang="zh-CN" sz="2800" b="1" dirty="0" smtClean="0">
              <a:solidFill>
                <a:srgbClr val="7030A0"/>
              </a:solidFill>
              <a:latin typeface="Times New Roman" pitchFamily="18" charset="0"/>
              <a:cs typeface="Times New Roman" pitchFamily="18" charset="0"/>
            </a:endParaRPr>
          </a:p>
          <a:p>
            <a:endParaRPr lang="en-US" sz="2800" b="1" dirty="0">
              <a:solidFill>
                <a:srgbClr val="7030A0"/>
              </a:solidFill>
              <a:latin typeface="Times New Roman" pitchFamily="18" charset="0"/>
              <a:cs typeface="Times New Roman" pitchFamily="18" charset="0"/>
            </a:endParaRPr>
          </a:p>
          <a:p>
            <a:pPr marL="914400" lvl="1" indent="-457200">
              <a:buFont typeface="Wingdings" panose="05000000000000000000" pitchFamily="2" charset="2"/>
              <a:buChar char="Ø"/>
            </a:pPr>
            <a:r>
              <a:rPr lang="en-US" altLang="zh-CN" sz="2800" b="1" dirty="0" smtClean="0">
                <a:solidFill>
                  <a:srgbClr val="002060"/>
                </a:solidFill>
                <a:latin typeface="Times New Roman" pitchFamily="18" charset="0"/>
                <a:cs typeface="Times New Roman" pitchFamily="18" charset="0"/>
              </a:rPr>
              <a:t>BEPCII</a:t>
            </a:r>
            <a:r>
              <a:rPr lang="zh-CN" altLang="en-US" sz="2800" b="1" dirty="0" smtClean="0">
                <a:solidFill>
                  <a:srgbClr val="002060"/>
                </a:solidFill>
                <a:latin typeface="Times New Roman" pitchFamily="18" charset="0"/>
                <a:cs typeface="Times New Roman" pitchFamily="18" charset="0"/>
              </a:rPr>
              <a:t>后中国粒子物理加速器候选项之一</a:t>
            </a:r>
            <a:endParaRPr lang="en-US" altLang="zh-CN" sz="2800" b="1" dirty="0" smtClean="0">
              <a:solidFill>
                <a:srgbClr val="002060"/>
              </a:solidFill>
              <a:latin typeface="Times New Roman" pitchFamily="18" charset="0"/>
              <a:cs typeface="Times New Roman" pitchFamily="18" charset="0"/>
            </a:endParaRP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24600" y="2133600"/>
            <a:ext cx="1905000" cy="18088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3"/>
          <p:cNvSpPr/>
          <p:nvPr/>
        </p:nvSpPr>
        <p:spPr>
          <a:xfrm>
            <a:off x="0" y="0"/>
            <a:ext cx="9144000" cy="523220"/>
          </a:xfrm>
          <a:prstGeom prst="rect">
            <a:avLst/>
          </a:prstGeom>
          <a:solidFill>
            <a:schemeClr val="tx2">
              <a:lumMod val="40000"/>
              <a:lumOff val="60000"/>
            </a:schemeClr>
          </a:solidFill>
        </p:spPr>
        <p:txBody>
          <a:bodyPr wrap="square">
            <a:spAutoFit/>
          </a:bodyPr>
          <a:lstStyle/>
          <a:p>
            <a:pPr algn="ctr"/>
            <a:r>
              <a:rPr lang="en-US" sz="2800" b="1" dirty="0" smtClean="0">
                <a:solidFill>
                  <a:srgbClr val="0000FF"/>
                </a:solidFill>
                <a:latin typeface="Times New Roman" pitchFamily="18" charset="0"/>
                <a:cs typeface="Times New Roman" pitchFamily="18" charset="0"/>
              </a:rPr>
              <a:t>CEPC</a:t>
            </a:r>
          </a:p>
        </p:txBody>
      </p:sp>
    </p:spTree>
    <p:extLst>
      <p:ext uri="{BB962C8B-B14F-4D97-AF65-F5344CB8AC3E}">
        <p14:creationId xmlns:p14="http://schemas.microsoft.com/office/powerpoint/2010/main" val="382974240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85539" y="901717"/>
            <a:ext cx="7687270" cy="5293757"/>
          </a:xfrm>
          <a:prstGeom prst="rect">
            <a:avLst/>
          </a:prstGeom>
          <a:noFill/>
        </p:spPr>
        <p:txBody>
          <a:bodyPr wrap="square" rtlCol="0">
            <a:spAutoFit/>
          </a:bodyPr>
          <a:lstStyle/>
          <a:p>
            <a:pPr marL="342900" indent="-342900">
              <a:spcBef>
                <a:spcPts val="600"/>
              </a:spcBef>
              <a:buFont typeface="Wingdings" panose="05000000000000000000" pitchFamily="2" charset="2"/>
              <a:buChar char="ü"/>
            </a:pPr>
            <a:r>
              <a:rPr lang="en-US" sz="2400" dirty="0" smtClean="0">
                <a:solidFill>
                  <a:srgbClr val="002060"/>
                </a:solidFill>
              </a:rPr>
              <a:t>Kick-off meeting – September 12-13, 2013 (Beijing)</a:t>
            </a:r>
          </a:p>
          <a:p>
            <a:pPr marL="342900" indent="-342900">
              <a:spcBef>
                <a:spcPts val="600"/>
              </a:spcBef>
              <a:buFont typeface="Wingdings" panose="05000000000000000000" pitchFamily="2" charset="2"/>
              <a:buChar char="ü"/>
            </a:pPr>
            <a:r>
              <a:rPr lang="en-US" sz="2400" dirty="0" smtClean="0">
                <a:solidFill>
                  <a:srgbClr val="002060"/>
                </a:solidFill>
              </a:rPr>
              <a:t>Organization</a:t>
            </a:r>
          </a:p>
          <a:p>
            <a:pPr marL="342900" indent="-342900">
              <a:spcBef>
                <a:spcPts val="600"/>
              </a:spcBef>
              <a:buFont typeface="Wingdings" panose="05000000000000000000" pitchFamily="2" charset="2"/>
              <a:buChar char="ü"/>
            </a:pPr>
            <a:r>
              <a:rPr lang="en-US" sz="2400" dirty="0" smtClean="0">
                <a:solidFill>
                  <a:srgbClr val="002060"/>
                </a:solidFill>
              </a:rPr>
              <a:t>Working group meetings   </a:t>
            </a:r>
            <a:r>
              <a:rPr lang="en-US" sz="2400" b="1" dirty="0" smtClean="0">
                <a:solidFill>
                  <a:srgbClr val="7030A0"/>
                </a:solidFill>
              </a:rPr>
              <a:t>regular and numerous</a:t>
            </a:r>
            <a:endParaRPr lang="en-US" sz="2400" b="1" dirty="0">
              <a:solidFill>
                <a:srgbClr val="7030A0"/>
              </a:solidFill>
            </a:endParaRPr>
          </a:p>
          <a:p>
            <a:pPr marL="342900" indent="-342900">
              <a:spcBef>
                <a:spcPts val="600"/>
              </a:spcBef>
              <a:buFont typeface="Wingdings" panose="05000000000000000000" pitchFamily="2" charset="2"/>
              <a:buChar char="ü"/>
            </a:pPr>
            <a:r>
              <a:rPr lang="en-US" sz="2400" dirty="0" smtClean="0">
                <a:solidFill>
                  <a:srgbClr val="002060"/>
                </a:solidFill>
              </a:rPr>
              <a:t>Documentations and collaboration </a:t>
            </a:r>
            <a:r>
              <a:rPr lang="en-US" sz="2400" dirty="0">
                <a:solidFill>
                  <a:srgbClr val="002060"/>
                </a:solidFill>
              </a:rPr>
              <a:t>w</a:t>
            </a:r>
            <a:r>
              <a:rPr lang="en-US" sz="2400" dirty="0" smtClean="0">
                <a:solidFill>
                  <a:srgbClr val="002060"/>
                </a:solidFill>
              </a:rPr>
              <a:t>eb site</a:t>
            </a:r>
          </a:p>
          <a:p>
            <a:pPr marL="342900" indent="-342900">
              <a:spcBef>
                <a:spcPts val="600"/>
              </a:spcBef>
              <a:buFont typeface="Wingdings" panose="05000000000000000000" pitchFamily="2" charset="2"/>
              <a:buChar char="ü"/>
            </a:pPr>
            <a:r>
              <a:rPr lang="en-US" sz="2400" dirty="0" smtClean="0">
                <a:solidFill>
                  <a:srgbClr val="002060"/>
                </a:solidFill>
              </a:rPr>
              <a:t>Recruitment and training</a:t>
            </a:r>
          </a:p>
          <a:p>
            <a:pPr marL="342900" indent="-342900">
              <a:spcBef>
                <a:spcPts val="600"/>
              </a:spcBef>
              <a:buFont typeface="Wingdings" panose="05000000000000000000" pitchFamily="2" charset="2"/>
              <a:buChar char="ü"/>
            </a:pPr>
            <a:r>
              <a:rPr lang="en-US" sz="2400" dirty="0" smtClean="0">
                <a:solidFill>
                  <a:srgbClr val="002060"/>
                </a:solidFill>
              </a:rPr>
              <a:t>Regular Steering Committee meetings (monthly)</a:t>
            </a:r>
          </a:p>
          <a:p>
            <a:pPr marL="342900" indent="-342900">
              <a:spcBef>
                <a:spcPts val="600"/>
              </a:spcBef>
              <a:buFont typeface="Wingdings" panose="05000000000000000000" pitchFamily="2" charset="2"/>
              <a:buChar char="ü"/>
            </a:pPr>
            <a:r>
              <a:rPr lang="en-US" sz="2400" dirty="0" smtClean="0">
                <a:solidFill>
                  <a:srgbClr val="002060"/>
                </a:solidFill>
              </a:rPr>
              <a:t>Regular CEPC-SppC group workshops &amp; meetings </a:t>
            </a:r>
            <a:endParaRPr lang="en-US" sz="2400" dirty="0">
              <a:solidFill>
                <a:srgbClr val="002060"/>
              </a:solidFill>
            </a:endParaRPr>
          </a:p>
          <a:p>
            <a:pPr>
              <a:spcBef>
                <a:spcPts val="600"/>
              </a:spcBef>
            </a:pPr>
            <a:r>
              <a:rPr lang="en-US" sz="2400" dirty="0" smtClean="0">
                <a:solidFill>
                  <a:srgbClr val="002060"/>
                </a:solidFill>
              </a:rPr>
              <a:t>		</a:t>
            </a:r>
            <a:r>
              <a:rPr lang="en-US" altLang="zh-CN" sz="2400" b="1" dirty="0" smtClean="0">
                <a:solidFill>
                  <a:srgbClr val="7030A0"/>
                </a:solidFill>
              </a:rPr>
              <a:t>2-</a:t>
            </a:r>
            <a:r>
              <a:rPr lang="en-US" sz="2400" b="1" dirty="0" smtClean="0">
                <a:solidFill>
                  <a:srgbClr val="7030A0"/>
                </a:solidFill>
              </a:rPr>
              <a:t>3 times per year</a:t>
            </a:r>
            <a:endParaRPr lang="en-US" sz="2400" b="1" dirty="0">
              <a:solidFill>
                <a:srgbClr val="7030A0"/>
              </a:solidFill>
            </a:endParaRPr>
          </a:p>
          <a:p>
            <a:pPr marL="342900" indent="-342900">
              <a:spcBef>
                <a:spcPts val="600"/>
              </a:spcBef>
              <a:buFont typeface="Wingdings" panose="05000000000000000000" pitchFamily="2" charset="2"/>
              <a:buChar char="ü"/>
            </a:pPr>
            <a:r>
              <a:rPr lang="en-US" sz="2400" dirty="0" smtClean="0">
                <a:solidFill>
                  <a:srgbClr val="002060"/>
                </a:solidFill>
              </a:rPr>
              <a:t>CFHEP – get theoretical guidance</a:t>
            </a:r>
          </a:p>
          <a:p>
            <a:pPr marL="342900" indent="-342900">
              <a:spcBef>
                <a:spcPts val="600"/>
              </a:spcBef>
              <a:buFont typeface="Wingdings" panose="05000000000000000000" pitchFamily="2" charset="2"/>
              <a:buChar char="ü"/>
            </a:pPr>
            <a:r>
              <a:rPr lang="en-US" sz="2400" dirty="0" smtClean="0">
                <a:solidFill>
                  <a:srgbClr val="002060"/>
                </a:solidFill>
              </a:rPr>
              <a:t>Schedule established for Pre-CDR  </a:t>
            </a:r>
            <a:r>
              <a:rPr lang="en-US" sz="2400" b="1" dirty="0" smtClean="0">
                <a:solidFill>
                  <a:srgbClr val="7030A0"/>
                </a:solidFill>
              </a:rPr>
              <a:t>by end of 2014</a:t>
            </a:r>
          </a:p>
          <a:p>
            <a:pPr marL="342900" indent="-342900">
              <a:spcBef>
                <a:spcPts val="600"/>
              </a:spcBef>
              <a:buFont typeface="Wingdings" panose="05000000000000000000" pitchFamily="2" charset="2"/>
              <a:buChar char="ü"/>
            </a:pPr>
            <a:r>
              <a:rPr lang="en-US" sz="2400" dirty="0" smtClean="0">
                <a:solidFill>
                  <a:srgbClr val="002060"/>
                </a:solidFill>
              </a:rPr>
              <a:t>Initial considerations for TDR, construction, commission &amp; operation</a:t>
            </a:r>
            <a:endParaRPr lang="en-US" sz="2400" dirty="0">
              <a:solidFill>
                <a:srgbClr val="002060"/>
              </a:solidFill>
            </a:endParaRPr>
          </a:p>
        </p:txBody>
      </p:sp>
      <p:sp>
        <p:nvSpPr>
          <p:cNvPr id="7" name="Rectangle 3"/>
          <p:cNvSpPr/>
          <p:nvPr/>
        </p:nvSpPr>
        <p:spPr>
          <a:xfrm>
            <a:off x="0" y="-12145"/>
            <a:ext cx="9144000" cy="584775"/>
          </a:xfrm>
          <a:prstGeom prst="rect">
            <a:avLst/>
          </a:prstGeom>
          <a:solidFill>
            <a:schemeClr val="tx2">
              <a:lumMod val="40000"/>
              <a:lumOff val="60000"/>
            </a:schemeClr>
          </a:solidFill>
        </p:spPr>
        <p:txBody>
          <a:bodyPr wrap="square">
            <a:spAutoFit/>
          </a:bodyPr>
          <a:lstStyle/>
          <a:p>
            <a:pPr algn="ctr"/>
            <a:r>
              <a:rPr lang="en-US" altLang="zh-CN" sz="3200" b="1" dirty="0" smtClean="0">
                <a:solidFill>
                  <a:srgbClr val="0000FF"/>
                </a:solidFill>
                <a:latin typeface="Times New Roman" pitchFamily="18" charset="0"/>
                <a:cs typeface="Times New Roman" pitchFamily="18" charset="0"/>
              </a:rPr>
              <a:t>PRE-CDR &amp; Feasibility Study</a:t>
            </a:r>
            <a:endParaRPr lang="en-US" sz="3200" b="1" dirty="0">
              <a:solidFill>
                <a:srgbClr val="0000FF"/>
              </a:solidFill>
              <a:latin typeface="Times New Roman" pitchFamily="18" charset="0"/>
              <a:cs typeface="Times New Roman" pitchFamily="18" charset="0"/>
            </a:endParaRPr>
          </a:p>
        </p:txBody>
      </p:sp>
    </p:spTree>
    <p:extLst>
      <p:ext uri="{BB962C8B-B14F-4D97-AF65-F5344CB8AC3E}">
        <p14:creationId xmlns:p14="http://schemas.microsoft.com/office/powerpoint/2010/main" val="311580756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026" name="Picture 2" descr="C:\Users\lou\Desktop\photos\IHEP\heying.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965" y="3048000"/>
            <a:ext cx="4346960" cy="239538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p:nvPr/>
        </p:nvSpPr>
        <p:spPr>
          <a:xfrm>
            <a:off x="457200" y="152400"/>
            <a:ext cx="7872540"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International Workshop Held in Beijing   </a:t>
            </a:r>
            <a:r>
              <a:rPr lang="en-US" sz="2400" b="1" dirty="0" smtClean="0">
                <a:solidFill>
                  <a:srgbClr val="2E9238"/>
                </a:solidFill>
                <a:latin typeface="Times New Roman" pitchFamily="18" charset="0"/>
                <a:cs typeface="Times New Roman" pitchFamily="18" charset="0"/>
              </a:rPr>
              <a:t>Dec. 16-17, 2013 </a:t>
            </a:r>
            <a:endParaRPr lang="en-US" b="1" dirty="0">
              <a:solidFill>
                <a:srgbClr val="2E9238"/>
              </a:solidFill>
              <a:latin typeface="Times New Roman" pitchFamily="18" charset="0"/>
              <a:cs typeface="Times New Roman" pitchFamily="18" charset="0"/>
            </a:endParaRPr>
          </a:p>
        </p:txBody>
      </p:sp>
      <p:sp>
        <p:nvSpPr>
          <p:cNvPr id="6" name="Rectangle 3"/>
          <p:cNvSpPr>
            <a:spLocks noChangeArrowheads="1"/>
          </p:cNvSpPr>
          <p:nvPr/>
        </p:nvSpPr>
        <p:spPr bwMode="auto">
          <a:xfrm>
            <a:off x="473075" y="2446338"/>
            <a:ext cx="163513" cy="0"/>
          </a:xfrm>
          <a:prstGeom prst="rect">
            <a:avLst/>
          </a:prstGeom>
          <a:solidFill>
            <a:srgbClr val="1A64A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zh-CN" altLang="en-US">
              <a:solidFill>
                <a:prstClr val="black"/>
              </a:solidFill>
            </a:endParaRPr>
          </a:p>
        </p:txBody>
      </p:sp>
      <p:sp>
        <p:nvSpPr>
          <p:cNvPr id="7" name="Rectangle 4"/>
          <p:cNvSpPr>
            <a:spLocks noChangeArrowheads="1"/>
          </p:cNvSpPr>
          <p:nvPr/>
        </p:nvSpPr>
        <p:spPr bwMode="auto">
          <a:xfrm>
            <a:off x="473075" y="2446338"/>
            <a:ext cx="163513" cy="0"/>
          </a:xfrm>
          <a:prstGeom prst="rect">
            <a:avLst/>
          </a:prstGeom>
          <a:solidFill>
            <a:srgbClr val="1A64A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zh-CN" altLang="en-US">
              <a:solidFill>
                <a:prstClr val="black"/>
              </a:solidFill>
            </a:endParaRPr>
          </a:p>
        </p:txBody>
      </p:sp>
      <p:sp>
        <p:nvSpPr>
          <p:cNvPr id="8" name="Rectangle 5"/>
          <p:cNvSpPr>
            <a:spLocks noChangeArrowheads="1"/>
          </p:cNvSpPr>
          <p:nvPr/>
        </p:nvSpPr>
        <p:spPr bwMode="auto">
          <a:xfrm>
            <a:off x="473075" y="2465388"/>
            <a:ext cx="163513" cy="0"/>
          </a:xfrm>
          <a:prstGeom prst="rect">
            <a:avLst/>
          </a:prstGeom>
          <a:solidFill>
            <a:srgbClr val="ECECE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zh-CN" altLang="en-US">
              <a:solidFill>
                <a:prstClr val="black"/>
              </a:solidFill>
            </a:endParaRPr>
          </a:p>
        </p:txBody>
      </p:sp>
      <p:sp>
        <p:nvSpPr>
          <p:cNvPr id="9" name="矩形 8"/>
          <p:cNvSpPr/>
          <p:nvPr/>
        </p:nvSpPr>
        <p:spPr>
          <a:xfrm>
            <a:off x="383689" y="685800"/>
            <a:ext cx="8229600" cy="1477328"/>
          </a:xfrm>
          <a:prstGeom prst="rect">
            <a:avLst/>
          </a:prstGeom>
        </p:spPr>
        <p:txBody>
          <a:bodyPr wrap="square">
            <a:spAutoFit/>
          </a:bodyPr>
          <a:lstStyle/>
          <a:p>
            <a:r>
              <a:rPr lang="en-US" altLang="zh-CN" dirty="0">
                <a:solidFill>
                  <a:srgbClr val="0070C0"/>
                </a:solidFill>
              </a:rPr>
              <a:t>The workshop will bring together people interested in circular high energy </a:t>
            </a:r>
            <a:r>
              <a:rPr lang="en-US" altLang="zh-CN" dirty="0" err="1">
                <a:solidFill>
                  <a:srgbClr val="0070C0"/>
                </a:solidFill>
              </a:rPr>
              <a:t>e</a:t>
            </a:r>
            <a:r>
              <a:rPr lang="en-US" altLang="zh-CN" baseline="30000" dirty="0" err="1">
                <a:solidFill>
                  <a:srgbClr val="0070C0"/>
                </a:solidFill>
              </a:rPr>
              <a:t>+</a:t>
            </a:r>
            <a:r>
              <a:rPr lang="en-US" altLang="zh-CN" dirty="0" err="1">
                <a:solidFill>
                  <a:srgbClr val="0070C0"/>
                </a:solidFill>
              </a:rPr>
              <a:t>e</a:t>
            </a:r>
            <a:r>
              <a:rPr lang="en-US" altLang="zh-CN" baseline="30000" dirty="0">
                <a:solidFill>
                  <a:srgbClr val="0070C0"/>
                </a:solidFill>
              </a:rPr>
              <a:t>-</a:t>
            </a:r>
            <a:r>
              <a:rPr lang="en-US" altLang="zh-CN" dirty="0">
                <a:solidFill>
                  <a:srgbClr val="0070C0"/>
                </a:solidFill>
              </a:rPr>
              <a:t> colliders as a Higgs factory as well as a future circular high energy pp collider beyond the Higgs factory, and will discuss critical issues in accelerator technology, detector design and in theory on the precision measurement of the Higgs and the physics with pp collision at 50-100 </a:t>
            </a:r>
            <a:r>
              <a:rPr lang="en-US" altLang="zh-CN" dirty="0" err="1">
                <a:solidFill>
                  <a:srgbClr val="0070C0"/>
                </a:solidFill>
              </a:rPr>
              <a:t>TeV</a:t>
            </a:r>
            <a:r>
              <a:rPr lang="en-US" altLang="zh-CN" dirty="0">
                <a:solidFill>
                  <a:srgbClr val="0070C0"/>
                </a:solidFill>
              </a:rPr>
              <a:t>.</a:t>
            </a:r>
            <a:endParaRPr lang="zh-CN" altLang="en-US" dirty="0">
              <a:solidFill>
                <a:srgbClr val="0070C0"/>
              </a:solidFill>
            </a:endParaRPr>
          </a:p>
        </p:txBody>
      </p:sp>
      <p:sp>
        <p:nvSpPr>
          <p:cNvPr id="11" name="矩形 10"/>
          <p:cNvSpPr/>
          <p:nvPr/>
        </p:nvSpPr>
        <p:spPr>
          <a:xfrm>
            <a:off x="4390887" y="2286000"/>
            <a:ext cx="5677349" cy="4524315"/>
          </a:xfrm>
          <a:prstGeom prst="rect">
            <a:avLst/>
          </a:prstGeom>
          <a:solidFill>
            <a:schemeClr val="bg1">
              <a:lumMod val="95000"/>
            </a:schemeClr>
          </a:solidFill>
        </p:spPr>
        <p:txBody>
          <a:bodyPr wrap="square">
            <a:spAutoFit/>
          </a:bodyPr>
          <a:lstStyle/>
          <a:p>
            <a:r>
              <a:rPr lang="en-US" altLang="zh-CN" sz="1200" dirty="0" smtClean="0">
                <a:solidFill>
                  <a:prstClr val="black"/>
                </a:solidFill>
              </a:rPr>
              <a:t>Monday</a:t>
            </a:r>
            <a:r>
              <a:rPr lang="en-US" altLang="zh-CN" sz="1200" dirty="0">
                <a:solidFill>
                  <a:prstClr val="black"/>
                </a:solidFill>
              </a:rPr>
              <a:t>, December 16, 2013</a:t>
            </a:r>
          </a:p>
          <a:p>
            <a:endParaRPr lang="en-US" altLang="zh-CN" sz="1200" dirty="0">
              <a:solidFill>
                <a:prstClr val="black"/>
              </a:solidFill>
            </a:endParaRPr>
          </a:p>
          <a:p>
            <a:r>
              <a:rPr lang="en-US" altLang="zh-CN" sz="1200" dirty="0" smtClean="0">
                <a:solidFill>
                  <a:prstClr val="black"/>
                </a:solidFill>
              </a:rPr>
              <a:t>09:00 </a:t>
            </a:r>
            <a:r>
              <a:rPr lang="en-US" altLang="zh-CN" sz="1200" dirty="0">
                <a:solidFill>
                  <a:prstClr val="black"/>
                </a:solidFill>
              </a:rPr>
              <a:t>- 10:35   Session I </a:t>
            </a:r>
            <a:endParaRPr lang="en-US" altLang="zh-CN" sz="1200" dirty="0" smtClean="0">
              <a:solidFill>
                <a:prstClr val="black"/>
              </a:solidFill>
            </a:endParaRPr>
          </a:p>
          <a:p>
            <a:r>
              <a:rPr lang="en-US" altLang="zh-CN" sz="1200" dirty="0" smtClean="0">
                <a:solidFill>
                  <a:prstClr val="black"/>
                </a:solidFill>
              </a:rPr>
              <a:t>Convener</a:t>
            </a:r>
            <a:r>
              <a:rPr lang="en-US" altLang="zh-CN" sz="1200" dirty="0">
                <a:solidFill>
                  <a:prstClr val="black"/>
                </a:solidFill>
              </a:rPr>
              <a:t>: Prof. Xinchou Lou (IHEP, Beijing)  </a:t>
            </a:r>
          </a:p>
          <a:p>
            <a:r>
              <a:rPr lang="en-US" altLang="zh-CN" sz="1200" dirty="0" smtClean="0">
                <a:solidFill>
                  <a:prstClr val="black"/>
                </a:solidFill>
              </a:rPr>
              <a:t>09:00  </a:t>
            </a:r>
            <a:r>
              <a:rPr lang="en-US" altLang="zh-CN" sz="1200" dirty="0">
                <a:solidFill>
                  <a:prstClr val="black"/>
                </a:solidFill>
              </a:rPr>
              <a:t>Welcome and Introduction 15'  </a:t>
            </a:r>
            <a:r>
              <a:rPr lang="en-US" altLang="zh-CN" sz="1200" dirty="0" smtClean="0">
                <a:solidFill>
                  <a:prstClr val="black"/>
                </a:solidFill>
              </a:rPr>
              <a:t>Speaker</a:t>
            </a:r>
            <a:r>
              <a:rPr lang="en-US" altLang="zh-CN" sz="1200" dirty="0">
                <a:solidFill>
                  <a:prstClr val="black"/>
                </a:solidFill>
              </a:rPr>
              <a:t>: Prof. </a:t>
            </a:r>
            <a:r>
              <a:rPr lang="en-US" altLang="zh-CN" sz="1200" dirty="0" err="1">
                <a:solidFill>
                  <a:prstClr val="black"/>
                </a:solidFill>
              </a:rPr>
              <a:t>Yifang</a:t>
            </a:r>
            <a:r>
              <a:rPr lang="en-US" altLang="zh-CN" sz="1200" dirty="0">
                <a:solidFill>
                  <a:prstClr val="black"/>
                </a:solidFill>
              </a:rPr>
              <a:t> Wang (IHEP)  </a:t>
            </a:r>
          </a:p>
          <a:p>
            <a:r>
              <a:rPr lang="en-US" altLang="zh-CN" sz="1200" dirty="0" smtClean="0">
                <a:solidFill>
                  <a:prstClr val="black"/>
                </a:solidFill>
              </a:rPr>
              <a:t>09:15  </a:t>
            </a:r>
            <a:r>
              <a:rPr lang="en-US" altLang="zh-CN" sz="1200" dirty="0">
                <a:solidFill>
                  <a:prstClr val="black"/>
                </a:solidFill>
              </a:rPr>
              <a:t>Physics Opportunities 40'  </a:t>
            </a:r>
            <a:endParaRPr lang="en-US" altLang="zh-CN" sz="1200" dirty="0" smtClean="0">
              <a:solidFill>
                <a:prstClr val="black"/>
              </a:solidFill>
            </a:endParaRPr>
          </a:p>
          <a:p>
            <a:r>
              <a:rPr lang="en-US" altLang="zh-CN" sz="1200" dirty="0" smtClean="0">
                <a:solidFill>
                  <a:prstClr val="black"/>
                </a:solidFill>
              </a:rPr>
              <a:t>Speaker</a:t>
            </a:r>
            <a:r>
              <a:rPr lang="en-US" altLang="zh-CN" sz="1200" dirty="0">
                <a:solidFill>
                  <a:prstClr val="black"/>
                </a:solidFill>
              </a:rPr>
              <a:t>: Prof. </a:t>
            </a:r>
            <a:r>
              <a:rPr lang="en-US" altLang="zh-CN" sz="1200" dirty="0" err="1">
                <a:solidFill>
                  <a:prstClr val="black"/>
                </a:solidFill>
              </a:rPr>
              <a:t>Nima</a:t>
            </a:r>
            <a:r>
              <a:rPr lang="en-US" altLang="zh-CN" sz="1200" dirty="0">
                <a:solidFill>
                  <a:prstClr val="black"/>
                </a:solidFill>
              </a:rPr>
              <a:t> </a:t>
            </a:r>
            <a:r>
              <a:rPr lang="en-US" altLang="zh-CN" sz="1200" dirty="0" err="1">
                <a:solidFill>
                  <a:prstClr val="black"/>
                </a:solidFill>
              </a:rPr>
              <a:t>Arkani-Hamed</a:t>
            </a:r>
            <a:r>
              <a:rPr lang="en-US" altLang="zh-CN" sz="1200" dirty="0">
                <a:solidFill>
                  <a:prstClr val="black"/>
                </a:solidFill>
              </a:rPr>
              <a:t> (Princeton)  </a:t>
            </a:r>
          </a:p>
          <a:p>
            <a:r>
              <a:rPr lang="en-US" altLang="zh-CN" sz="1200" dirty="0" smtClean="0">
                <a:solidFill>
                  <a:prstClr val="black"/>
                </a:solidFill>
              </a:rPr>
              <a:t>09:55  </a:t>
            </a:r>
            <a:r>
              <a:rPr lang="en-US" altLang="zh-CN" sz="1200" dirty="0">
                <a:solidFill>
                  <a:prstClr val="black"/>
                </a:solidFill>
              </a:rPr>
              <a:t>The HL-LHC Physics Program 40'  </a:t>
            </a:r>
            <a:endParaRPr lang="en-US" altLang="zh-CN" sz="1200" dirty="0" smtClean="0">
              <a:solidFill>
                <a:prstClr val="black"/>
              </a:solidFill>
            </a:endParaRPr>
          </a:p>
          <a:p>
            <a:r>
              <a:rPr lang="en-US" altLang="zh-CN" sz="1200" dirty="0" smtClean="0">
                <a:solidFill>
                  <a:prstClr val="black"/>
                </a:solidFill>
              </a:rPr>
              <a:t>Speaker</a:t>
            </a:r>
            <a:r>
              <a:rPr lang="en-US" altLang="zh-CN" sz="1200" dirty="0">
                <a:solidFill>
                  <a:prstClr val="black"/>
                </a:solidFill>
              </a:rPr>
              <a:t>: Dr. </a:t>
            </a:r>
            <a:r>
              <a:rPr lang="en-US" altLang="zh-CN" sz="1200" dirty="0" err="1">
                <a:solidFill>
                  <a:prstClr val="black"/>
                </a:solidFill>
              </a:rPr>
              <a:t>Takanori</a:t>
            </a:r>
            <a:r>
              <a:rPr lang="en-US" altLang="zh-CN" sz="1200" dirty="0">
                <a:solidFill>
                  <a:prstClr val="black"/>
                </a:solidFill>
              </a:rPr>
              <a:t> </a:t>
            </a:r>
            <a:r>
              <a:rPr lang="en-US" altLang="zh-CN" sz="1200" dirty="0" err="1">
                <a:solidFill>
                  <a:prstClr val="black"/>
                </a:solidFill>
              </a:rPr>
              <a:t>Kono</a:t>
            </a:r>
            <a:r>
              <a:rPr lang="en-US" altLang="zh-CN" sz="1200" dirty="0">
                <a:solidFill>
                  <a:prstClr val="black"/>
                </a:solidFill>
              </a:rPr>
              <a:t> (</a:t>
            </a:r>
            <a:r>
              <a:rPr lang="en-US" altLang="zh-CN" sz="1200" dirty="0" smtClean="0">
                <a:solidFill>
                  <a:prstClr val="black"/>
                </a:solidFill>
              </a:rPr>
              <a:t>KEK/</a:t>
            </a:r>
            <a:r>
              <a:rPr lang="en-US" altLang="zh-CN" sz="1200" dirty="0" err="1" smtClean="0">
                <a:solidFill>
                  <a:prstClr val="black"/>
                </a:solidFill>
              </a:rPr>
              <a:t>Ochanomizu</a:t>
            </a:r>
            <a:r>
              <a:rPr lang="en-US" altLang="zh-CN" sz="1200" dirty="0" smtClean="0">
                <a:solidFill>
                  <a:prstClr val="black"/>
                </a:solidFill>
              </a:rPr>
              <a:t>)  </a:t>
            </a:r>
            <a:endParaRPr lang="en-US" altLang="zh-CN" sz="1200" dirty="0">
              <a:solidFill>
                <a:prstClr val="black"/>
              </a:solidFill>
            </a:endParaRPr>
          </a:p>
          <a:p>
            <a:endParaRPr lang="en-US" altLang="zh-CN" sz="1200" dirty="0">
              <a:solidFill>
                <a:prstClr val="black"/>
              </a:solidFill>
            </a:endParaRPr>
          </a:p>
          <a:p>
            <a:r>
              <a:rPr lang="en-US" altLang="zh-CN" sz="1200" dirty="0" smtClean="0">
                <a:solidFill>
                  <a:prstClr val="black"/>
                </a:solidFill>
              </a:rPr>
              <a:t>10:55 </a:t>
            </a:r>
            <a:r>
              <a:rPr lang="en-US" altLang="zh-CN" sz="1200" dirty="0">
                <a:solidFill>
                  <a:prstClr val="black"/>
                </a:solidFill>
              </a:rPr>
              <a:t>- 12:05   Session II   </a:t>
            </a:r>
          </a:p>
          <a:p>
            <a:r>
              <a:rPr lang="en-US" altLang="zh-CN" sz="1200" dirty="0">
                <a:solidFill>
                  <a:prstClr val="black"/>
                </a:solidFill>
              </a:rPr>
              <a:t>Convener: Dr. Frank Zimmermann (CERN)  </a:t>
            </a:r>
          </a:p>
          <a:p>
            <a:r>
              <a:rPr lang="en-US" altLang="zh-CN" sz="1200" dirty="0">
                <a:solidFill>
                  <a:prstClr val="black"/>
                </a:solidFill>
              </a:rPr>
              <a:t>10:55  First Look at the Physics Case of TLEP 35'  </a:t>
            </a:r>
          </a:p>
          <a:p>
            <a:r>
              <a:rPr lang="en-US" altLang="zh-CN" sz="1200" dirty="0">
                <a:solidFill>
                  <a:prstClr val="black"/>
                </a:solidFill>
              </a:rPr>
              <a:t>Speaker: Prof. Alain </a:t>
            </a:r>
            <a:r>
              <a:rPr lang="en-US" altLang="zh-CN" sz="1200" dirty="0" err="1">
                <a:solidFill>
                  <a:prstClr val="black"/>
                </a:solidFill>
              </a:rPr>
              <a:t>Blondel</a:t>
            </a:r>
            <a:r>
              <a:rPr lang="en-US" altLang="zh-CN" sz="1200" dirty="0">
                <a:solidFill>
                  <a:prstClr val="black"/>
                </a:solidFill>
              </a:rPr>
              <a:t> (DPNC </a:t>
            </a:r>
            <a:r>
              <a:rPr lang="en-US" altLang="zh-CN" sz="1200" dirty="0" err="1">
                <a:solidFill>
                  <a:prstClr val="black"/>
                </a:solidFill>
              </a:rPr>
              <a:t>UNiversity</a:t>
            </a:r>
            <a:r>
              <a:rPr lang="en-US" altLang="zh-CN" sz="1200" dirty="0">
                <a:solidFill>
                  <a:prstClr val="black"/>
                </a:solidFill>
              </a:rPr>
              <a:t> </a:t>
            </a:r>
            <a:r>
              <a:rPr lang="en-US" altLang="zh-CN" sz="1200" dirty="0" err="1">
                <a:solidFill>
                  <a:prstClr val="black"/>
                </a:solidFill>
              </a:rPr>
              <a:t>og</a:t>
            </a:r>
            <a:r>
              <a:rPr lang="en-US" altLang="zh-CN" sz="1200" dirty="0">
                <a:solidFill>
                  <a:prstClr val="black"/>
                </a:solidFill>
              </a:rPr>
              <a:t> Geneva)  </a:t>
            </a:r>
          </a:p>
          <a:p>
            <a:endParaRPr lang="en-US" altLang="zh-CN" sz="1200" dirty="0">
              <a:solidFill>
                <a:prstClr val="black"/>
              </a:solidFill>
            </a:endParaRPr>
          </a:p>
          <a:p>
            <a:r>
              <a:rPr lang="en-US" altLang="zh-CN" sz="1200" dirty="0">
                <a:solidFill>
                  <a:prstClr val="black"/>
                </a:solidFill>
              </a:rPr>
              <a:t>11:30  CEPC Machine Optimization and Final Focus Design 35'  </a:t>
            </a:r>
          </a:p>
          <a:p>
            <a:r>
              <a:rPr lang="en-US" altLang="zh-CN" sz="1200" dirty="0">
                <a:solidFill>
                  <a:prstClr val="black"/>
                </a:solidFill>
              </a:rPr>
              <a:t>Speaker: Dr. Dou Wang (IHEP)  </a:t>
            </a:r>
          </a:p>
          <a:p>
            <a:endParaRPr lang="en-US" altLang="zh-CN" sz="1200" dirty="0">
              <a:solidFill>
                <a:prstClr val="black"/>
              </a:solidFill>
            </a:endParaRPr>
          </a:p>
          <a:p>
            <a:r>
              <a:rPr lang="en-US" altLang="zh-CN" sz="1200" dirty="0" smtClean="0">
                <a:solidFill>
                  <a:prstClr val="black"/>
                </a:solidFill>
              </a:rPr>
              <a:t>14:00 </a:t>
            </a:r>
            <a:r>
              <a:rPr lang="en-US" altLang="zh-CN" sz="1200" dirty="0">
                <a:solidFill>
                  <a:prstClr val="black"/>
                </a:solidFill>
              </a:rPr>
              <a:t>- 15:45   Session III   </a:t>
            </a:r>
          </a:p>
          <a:p>
            <a:r>
              <a:rPr lang="en-US" altLang="zh-CN" sz="1200" dirty="0">
                <a:solidFill>
                  <a:prstClr val="black"/>
                </a:solidFill>
              </a:rPr>
              <a:t>Convener: Prof. Qing QIN (Institute of High Energy Physics)  </a:t>
            </a:r>
          </a:p>
          <a:p>
            <a:r>
              <a:rPr lang="en-US" altLang="zh-CN" sz="1200" dirty="0">
                <a:solidFill>
                  <a:prstClr val="black"/>
                </a:solidFill>
              </a:rPr>
              <a:t>14:00  Beam-beam Study of TLEP and Super-KEKB 35'  </a:t>
            </a:r>
            <a:endParaRPr lang="en-US" altLang="zh-CN" sz="1200" dirty="0" smtClean="0">
              <a:solidFill>
                <a:prstClr val="black"/>
              </a:solidFill>
            </a:endParaRPr>
          </a:p>
          <a:p>
            <a:r>
              <a:rPr lang="en-US" altLang="zh-CN" sz="1200" dirty="0" smtClean="0">
                <a:solidFill>
                  <a:prstClr val="black"/>
                </a:solidFill>
              </a:rPr>
              <a:t>Speaker</a:t>
            </a:r>
            <a:r>
              <a:rPr lang="en-US" altLang="zh-CN" sz="1200" dirty="0">
                <a:solidFill>
                  <a:prstClr val="black"/>
                </a:solidFill>
              </a:rPr>
              <a:t>: Dr. </a:t>
            </a:r>
            <a:r>
              <a:rPr lang="en-US" altLang="zh-CN" sz="1200" dirty="0" err="1">
                <a:solidFill>
                  <a:prstClr val="black"/>
                </a:solidFill>
              </a:rPr>
              <a:t>Demin</a:t>
            </a:r>
            <a:r>
              <a:rPr lang="en-US" altLang="zh-CN" sz="1200" dirty="0">
                <a:solidFill>
                  <a:prstClr val="black"/>
                </a:solidFill>
              </a:rPr>
              <a:t> Zhou (KEK)  </a:t>
            </a:r>
            <a:endParaRPr lang="en-US" altLang="zh-CN" sz="1200" dirty="0" smtClean="0">
              <a:solidFill>
                <a:prstClr val="black"/>
              </a:solidFill>
            </a:endParaRPr>
          </a:p>
          <a:p>
            <a:endParaRPr lang="en-US" altLang="zh-CN" sz="1200" dirty="0">
              <a:solidFill>
                <a:prstClr val="black"/>
              </a:solidFill>
            </a:endParaRPr>
          </a:p>
          <a:p>
            <a:r>
              <a:rPr lang="en-US" altLang="zh-CN" sz="1200" dirty="0" smtClean="0">
                <a:solidFill>
                  <a:prstClr val="black"/>
                </a:solidFill>
              </a:rPr>
              <a:t>…….</a:t>
            </a:r>
            <a:endParaRPr lang="en-US" altLang="zh-CN" sz="1200" dirty="0">
              <a:solidFill>
                <a:prstClr val="black"/>
              </a:solidFill>
            </a:endParaRPr>
          </a:p>
        </p:txBody>
      </p:sp>
      <p:sp>
        <p:nvSpPr>
          <p:cNvPr id="10" name="TextBox 9"/>
          <p:cNvSpPr txBox="1"/>
          <p:nvPr/>
        </p:nvSpPr>
        <p:spPr>
          <a:xfrm>
            <a:off x="8965" y="5599287"/>
            <a:ext cx="4469172" cy="923330"/>
          </a:xfrm>
          <a:prstGeom prst="rect">
            <a:avLst/>
          </a:prstGeom>
          <a:noFill/>
        </p:spPr>
        <p:txBody>
          <a:bodyPr wrap="none" rtlCol="0">
            <a:spAutoFit/>
          </a:bodyPr>
          <a:lstStyle/>
          <a:p>
            <a:pPr marL="285750" indent="-285750">
              <a:buFont typeface="Arial" panose="020B0604020202020204" pitchFamily="34" charset="0"/>
              <a:buChar char="•"/>
            </a:pPr>
            <a:r>
              <a:rPr lang="en-US" altLang="zh-CN" b="1" dirty="0" smtClean="0">
                <a:solidFill>
                  <a:srgbClr val="7030A0"/>
                </a:solidFill>
              </a:rPr>
              <a:t>First International CEPC Workshop</a:t>
            </a:r>
          </a:p>
          <a:p>
            <a:pPr marL="285750" indent="-285750">
              <a:buFont typeface="Arial" panose="020B0604020202020204" pitchFamily="34" charset="0"/>
              <a:buChar char="•"/>
            </a:pPr>
            <a:r>
              <a:rPr lang="en-US" altLang="zh-CN" b="1" dirty="0" smtClean="0">
                <a:solidFill>
                  <a:srgbClr val="7030A0"/>
                </a:solidFill>
              </a:rPr>
              <a:t>CERN FCC participation</a:t>
            </a:r>
          </a:p>
          <a:p>
            <a:pPr marL="285750" indent="-285750">
              <a:buFont typeface="Arial" panose="020B0604020202020204" pitchFamily="34" charset="0"/>
              <a:buChar char="•"/>
            </a:pPr>
            <a:r>
              <a:rPr lang="en-US" altLang="zh-CN" b="1" dirty="0" smtClean="0">
                <a:solidFill>
                  <a:srgbClr val="7030A0"/>
                </a:solidFill>
              </a:rPr>
              <a:t>Jump start the  international coordination</a:t>
            </a:r>
            <a:endParaRPr lang="zh-CN" altLang="en-US" b="1" dirty="0">
              <a:solidFill>
                <a:srgbClr val="7030A0"/>
              </a:solidFill>
            </a:endParaRPr>
          </a:p>
        </p:txBody>
      </p:sp>
    </p:spTree>
    <p:extLst>
      <p:ext uri="{BB962C8B-B14F-4D97-AF65-F5344CB8AC3E}">
        <p14:creationId xmlns:p14="http://schemas.microsoft.com/office/powerpoint/2010/main" val="285618001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38200" y="1333475"/>
            <a:ext cx="6808146" cy="4585871"/>
          </a:xfrm>
          <a:prstGeom prst="rect">
            <a:avLst/>
          </a:prstGeom>
          <a:noFill/>
        </p:spPr>
        <p:txBody>
          <a:bodyPr wrap="none" rtlCol="0">
            <a:spAutoFit/>
          </a:bodyPr>
          <a:lstStyle/>
          <a:p>
            <a:pPr marL="342900" indent="-342900">
              <a:spcBef>
                <a:spcPts val="600"/>
              </a:spcBef>
              <a:buFont typeface="Wingdings" panose="05000000000000000000" pitchFamily="2" charset="2"/>
              <a:buChar char="Ø"/>
            </a:pPr>
            <a:r>
              <a:rPr lang="en-US" sz="2400" dirty="0" smtClean="0">
                <a:solidFill>
                  <a:srgbClr val="002060"/>
                </a:solidFill>
              </a:rPr>
              <a:t>Verification the 125 </a:t>
            </a:r>
            <a:r>
              <a:rPr lang="en-US" sz="2400" dirty="0" err="1" smtClean="0">
                <a:solidFill>
                  <a:srgbClr val="002060"/>
                </a:solidFill>
              </a:rPr>
              <a:t>GeV</a:t>
            </a:r>
            <a:r>
              <a:rPr lang="en-US" sz="2400" dirty="0" smtClean="0">
                <a:solidFill>
                  <a:srgbClr val="002060"/>
                </a:solidFill>
              </a:rPr>
              <a:t> boson is the SM Higgs</a:t>
            </a:r>
          </a:p>
          <a:p>
            <a:pPr marL="342900" indent="-342900">
              <a:spcBef>
                <a:spcPts val="600"/>
              </a:spcBef>
              <a:buFont typeface="Wingdings" panose="05000000000000000000" pitchFamily="2" charset="2"/>
              <a:buChar char="Ø"/>
            </a:pPr>
            <a:r>
              <a:rPr lang="en-US" sz="2400" dirty="0" smtClean="0">
                <a:solidFill>
                  <a:srgbClr val="002060"/>
                </a:solidFill>
              </a:rPr>
              <a:t>Precision measurement of the Higgs Boson</a:t>
            </a:r>
          </a:p>
          <a:p>
            <a:pPr>
              <a:spcBef>
                <a:spcPts val="600"/>
              </a:spcBef>
            </a:pPr>
            <a:r>
              <a:rPr lang="en-US" sz="2400" dirty="0">
                <a:solidFill>
                  <a:srgbClr val="002060"/>
                </a:solidFill>
              </a:rPr>
              <a:t>	</a:t>
            </a:r>
            <a:r>
              <a:rPr lang="en-US" dirty="0" smtClean="0">
                <a:solidFill>
                  <a:srgbClr val="7030A0"/>
                </a:solidFill>
              </a:rPr>
              <a:t>mass, width, couplings to final states;</a:t>
            </a:r>
          </a:p>
          <a:p>
            <a:pPr>
              <a:spcBef>
                <a:spcPts val="600"/>
              </a:spcBef>
            </a:pPr>
            <a:r>
              <a:rPr lang="en-US" dirty="0">
                <a:solidFill>
                  <a:srgbClr val="7030A0"/>
                </a:solidFill>
              </a:rPr>
              <a:t>	</a:t>
            </a:r>
            <a:r>
              <a:rPr lang="en-US" dirty="0" smtClean="0">
                <a:solidFill>
                  <a:srgbClr val="7030A0"/>
                </a:solidFill>
              </a:rPr>
              <a:t>look for deviations from the SM</a:t>
            </a:r>
          </a:p>
          <a:p>
            <a:pPr marL="342900" indent="-342900">
              <a:lnSpc>
                <a:spcPct val="150000"/>
              </a:lnSpc>
              <a:spcBef>
                <a:spcPts val="600"/>
              </a:spcBef>
              <a:buFont typeface="Wingdings" panose="05000000000000000000" pitchFamily="2" charset="2"/>
              <a:buChar char="Ø"/>
            </a:pPr>
            <a:r>
              <a:rPr lang="en-US" sz="2400" dirty="0" smtClean="0">
                <a:solidFill>
                  <a:srgbClr val="002060"/>
                </a:solidFill>
              </a:rPr>
              <a:t>Does the Higgs decay into something unexpected?</a:t>
            </a:r>
          </a:p>
          <a:p>
            <a:pPr marL="342900" indent="-342900">
              <a:lnSpc>
                <a:spcPct val="150000"/>
              </a:lnSpc>
              <a:spcBef>
                <a:spcPts val="600"/>
              </a:spcBef>
              <a:buFont typeface="Wingdings" panose="05000000000000000000" pitchFamily="2" charset="2"/>
              <a:buChar char="Ø"/>
            </a:pPr>
            <a:r>
              <a:rPr lang="en-US" sz="2400" dirty="0" smtClean="0">
                <a:solidFill>
                  <a:srgbClr val="002060"/>
                </a:solidFill>
              </a:rPr>
              <a:t>Are there more than 1 Higgs boson?</a:t>
            </a:r>
          </a:p>
          <a:p>
            <a:pPr marL="342900" indent="-342900">
              <a:lnSpc>
                <a:spcPct val="150000"/>
              </a:lnSpc>
              <a:spcBef>
                <a:spcPts val="600"/>
              </a:spcBef>
              <a:buFont typeface="Wingdings" panose="05000000000000000000" pitchFamily="2" charset="2"/>
              <a:buChar char="Ø"/>
            </a:pPr>
            <a:r>
              <a:rPr lang="en-US" sz="2400" dirty="0" smtClean="0">
                <a:solidFill>
                  <a:srgbClr val="002060"/>
                </a:solidFill>
              </a:rPr>
              <a:t>Use the Higgs boson to look for new physics</a:t>
            </a:r>
          </a:p>
          <a:p>
            <a:pPr marL="342900" indent="-342900">
              <a:lnSpc>
                <a:spcPct val="150000"/>
              </a:lnSpc>
              <a:spcBef>
                <a:spcPts val="600"/>
              </a:spcBef>
              <a:buFont typeface="Wingdings" panose="05000000000000000000" pitchFamily="2" charset="2"/>
              <a:buChar char="Ø"/>
            </a:pPr>
            <a:r>
              <a:rPr lang="en-US" sz="2400" dirty="0" smtClean="0">
                <a:solidFill>
                  <a:srgbClr val="002060"/>
                </a:solidFill>
              </a:rPr>
              <a:t>……</a:t>
            </a:r>
            <a:endParaRPr lang="en-US" sz="2400" dirty="0">
              <a:solidFill>
                <a:srgbClr val="002060"/>
              </a:solidFill>
            </a:endParaRPr>
          </a:p>
          <a:p>
            <a:pPr>
              <a:spcBef>
                <a:spcPts val="600"/>
              </a:spcBef>
            </a:pPr>
            <a:endParaRPr lang="en-US" dirty="0" smtClean="0">
              <a:solidFill>
                <a:srgbClr val="00B050"/>
              </a:solidFill>
            </a:endParaRPr>
          </a:p>
        </p:txBody>
      </p:sp>
      <p:sp>
        <p:nvSpPr>
          <p:cNvPr id="5" name="TextBox 4"/>
          <p:cNvSpPr txBox="1"/>
          <p:nvPr/>
        </p:nvSpPr>
        <p:spPr>
          <a:xfrm>
            <a:off x="855022" y="822253"/>
            <a:ext cx="6536377" cy="369332"/>
          </a:xfrm>
          <a:prstGeom prst="rect">
            <a:avLst/>
          </a:prstGeom>
          <a:solidFill>
            <a:schemeClr val="accent5">
              <a:lumMod val="40000"/>
              <a:lumOff val="60000"/>
            </a:schemeClr>
          </a:solidFill>
        </p:spPr>
        <p:txBody>
          <a:bodyPr wrap="square" rtlCol="0">
            <a:spAutoFit/>
          </a:bodyPr>
          <a:lstStyle/>
          <a:p>
            <a:r>
              <a:rPr lang="en-US" altLang="zh-CN" b="1" dirty="0" smtClean="0">
                <a:solidFill>
                  <a:srgbClr val="0000CC"/>
                </a:solidFill>
              </a:rPr>
              <a:t>Light, weakly coupling H:  </a:t>
            </a:r>
            <a:r>
              <a:rPr lang="en-US" altLang="zh-CN" b="1" dirty="0" err="1" smtClean="0">
                <a:solidFill>
                  <a:srgbClr val="C00000"/>
                </a:solidFill>
              </a:rPr>
              <a:t>M</a:t>
            </a:r>
            <a:r>
              <a:rPr lang="en-US" altLang="zh-CN" b="1" baseline="-25000" dirty="0" err="1" smtClean="0">
                <a:solidFill>
                  <a:srgbClr val="C00000"/>
                </a:solidFill>
              </a:rPr>
              <a:t>h</a:t>
            </a:r>
            <a:r>
              <a:rPr lang="en-US" altLang="zh-CN" b="1" dirty="0" smtClean="0">
                <a:solidFill>
                  <a:srgbClr val="C00000"/>
                </a:solidFill>
              </a:rPr>
              <a:t>=125-126 </a:t>
            </a:r>
            <a:r>
              <a:rPr lang="en-US" altLang="zh-CN" b="1" dirty="0" err="1" smtClean="0">
                <a:solidFill>
                  <a:srgbClr val="C00000"/>
                </a:solidFill>
              </a:rPr>
              <a:t>GeV</a:t>
            </a:r>
            <a:r>
              <a:rPr lang="en-US" altLang="zh-CN" b="1" dirty="0" smtClean="0">
                <a:solidFill>
                  <a:srgbClr val="C00000"/>
                </a:solidFill>
              </a:rPr>
              <a:t>, </a:t>
            </a:r>
            <a:r>
              <a:rPr lang="en-US" altLang="zh-CN" b="1" dirty="0" smtClean="0">
                <a:solidFill>
                  <a:srgbClr val="C00000"/>
                </a:solidFill>
                <a:latin typeface="Symbol" panose="05050102010706020507" pitchFamily="18" charset="2"/>
              </a:rPr>
              <a:t>G</a:t>
            </a:r>
            <a:r>
              <a:rPr lang="en-US" altLang="zh-CN" b="1" dirty="0" smtClean="0">
                <a:solidFill>
                  <a:srgbClr val="C00000"/>
                </a:solidFill>
              </a:rPr>
              <a:t>&lt;1 </a:t>
            </a:r>
            <a:r>
              <a:rPr lang="en-US" altLang="zh-CN" b="1" dirty="0" err="1" smtClean="0">
                <a:solidFill>
                  <a:srgbClr val="C00000"/>
                </a:solidFill>
              </a:rPr>
              <a:t>GeV</a:t>
            </a:r>
            <a:r>
              <a:rPr lang="en-US" altLang="zh-CN" b="1" dirty="0" smtClean="0">
                <a:solidFill>
                  <a:srgbClr val="2E9238"/>
                </a:solidFill>
              </a:rPr>
              <a:t>, spin ~0 (first)</a:t>
            </a:r>
            <a:endParaRPr lang="zh-CN" altLang="en-US" b="1" dirty="0">
              <a:solidFill>
                <a:srgbClr val="2E9238"/>
              </a:solidFill>
            </a:endParaRPr>
          </a:p>
        </p:txBody>
      </p:sp>
      <p:sp>
        <p:nvSpPr>
          <p:cNvPr id="8" name="Rectangle 3"/>
          <p:cNvSpPr/>
          <p:nvPr/>
        </p:nvSpPr>
        <p:spPr>
          <a:xfrm>
            <a:off x="82492" y="152400"/>
            <a:ext cx="8983678" cy="461665"/>
          </a:xfrm>
          <a:prstGeom prst="rect">
            <a:avLst/>
          </a:prstGeom>
        </p:spPr>
        <p:txBody>
          <a:bodyPr wrap="none">
            <a:spAutoFit/>
          </a:bodyPr>
          <a:lstStyle/>
          <a:p>
            <a:r>
              <a:rPr lang="en-US" altLang="zh-CN" sz="2400" b="1" dirty="0">
                <a:solidFill>
                  <a:srgbClr val="FF0000"/>
                </a:solidFill>
                <a:latin typeface="Times New Roman" pitchFamily="18" charset="0"/>
                <a:cs typeface="Times New Roman" pitchFamily="18" charset="0"/>
              </a:rPr>
              <a:t>Theory: </a:t>
            </a:r>
            <a:r>
              <a:rPr lang="en-US" sz="2400" b="1" dirty="0" smtClean="0">
                <a:solidFill>
                  <a:srgbClr val="0000FF"/>
                </a:solidFill>
                <a:latin typeface="Times New Roman" pitchFamily="18" charset="0"/>
                <a:cs typeface="Times New Roman" pitchFamily="18" charset="0"/>
              </a:rPr>
              <a:t>Physics Cases for CEPC</a:t>
            </a:r>
            <a:r>
              <a:rPr lang="en-US" altLang="zh-CN" dirty="0">
                <a:solidFill>
                  <a:prstClr val="black"/>
                </a:solidFill>
                <a:latin typeface="Cambria"/>
                <a:ea typeface="MS Mincho"/>
                <a:cs typeface="Times New Roman"/>
              </a:rPr>
              <a:t> </a:t>
            </a:r>
            <a:r>
              <a:rPr lang="en-US" altLang="zh-CN" dirty="0" smtClean="0">
                <a:solidFill>
                  <a:prstClr val="black"/>
                </a:solidFill>
                <a:latin typeface="Cambria"/>
                <a:ea typeface="MS Mincho"/>
                <a:cs typeface="Times New Roman"/>
              </a:rPr>
              <a:t> </a:t>
            </a:r>
            <a:r>
              <a:rPr lang="en-US" altLang="zh-CN" b="1" dirty="0" smtClean="0">
                <a:solidFill>
                  <a:srgbClr val="C00000"/>
                </a:solidFill>
                <a:latin typeface="Cambria"/>
                <a:ea typeface="MS Mincho"/>
                <a:cs typeface="Times New Roman"/>
              </a:rPr>
              <a:t>(E</a:t>
            </a:r>
            <a:r>
              <a:rPr lang="en-US" altLang="zh-CN" b="1" baseline="-25000" dirty="0" smtClean="0">
                <a:solidFill>
                  <a:srgbClr val="C00000"/>
                </a:solidFill>
                <a:latin typeface="Cambria"/>
                <a:ea typeface="MS Mincho"/>
                <a:cs typeface="Times New Roman"/>
              </a:rPr>
              <a:t>cm</a:t>
            </a:r>
            <a:r>
              <a:rPr lang="en-US" altLang="zh-CN" b="1" dirty="0">
                <a:solidFill>
                  <a:srgbClr val="C00000"/>
                </a:solidFill>
                <a:latin typeface="Cambria"/>
                <a:ea typeface="MS Mincho"/>
                <a:cs typeface="Times New Roman"/>
                <a:sym typeface="Symbol"/>
              </a:rPr>
              <a:t>240GeV, </a:t>
            </a:r>
            <a:r>
              <a:rPr lang="en-US" altLang="zh-CN" b="1" dirty="0">
                <a:solidFill>
                  <a:srgbClr val="C00000"/>
                </a:solidFill>
                <a:latin typeface="Cambria"/>
                <a:ea typeface="MS Mincho"/>
                <a:cs typeface="Times New Roman"/>
              </a:rPr>
              <a:t>luminosity ~</a:t>
            </a:r>
            <a:r>
              <a:rPr lang="en-US" altLang="zh-CN" b="1" dirty="0">
                <a:solidFill>
                  <a:srgbClr val="C00000"/>
                </a:solidFill>
                <a:latin typeface="宋体"/>
                <a:cs typeface="Times New Roman"/>
              </a:rPr>
              <a:t>2</a:t>
            </a:r>
            <a:r>
              <a:rPr lang="en-US" altLang="zh-CN" b="1" dirty="0">
                <a:solidFill>
                  <a:srgbClr val="C00000"/>
                </a:solidFill>
                <a:latin typeface="宋体"/>
                <a:cs typeface="Times New Roman"/>
                <a:sym typeface="Symbol"/>
              </a:rPr>
              <a:t></a:t>
            </a:r>
            <a:r>
              <a:rPr lang="en-US" altLang="zh-CN" b="1" dirty="0">
                <a:solidFill>
                  <a:srgbClr val="C00000"/>
                </a:solidFill>
                <a:latin typeface="宋体"/>
                <a:cs typeface="Times New Roman"/>
              </a:rPr>
              <a:t>10</a:t>
            </a:r>
            <a:r>
              <a:rPr lang="en-US" altLang="zh-CN" b="1" baseline="30000" dirty="0">
                <a:solidFill>
                  <a:srgbClr val="C00000"/>
                </a:solidFill>
                <a:latin typeface="宋体"/>
                <a:cs typeface="Times New Roman"/>
              </a:rPr>
              <a:t>34</a:t>
            </a:r>
            <a:r>
              <a:rPr lang="en-US" altLang="zh-CN" b="1" dirty="0">
                <a:solidFill>
                  <a:srgbClr val="C00000"/>
                </a:solidFill>
                <a:latin typeface="宋体"/>
                <a:cs typeface="Times New Roman"/>
              </a:rPr>
              <a:t> </a:t>
            </a:r>
            <a:r>
              <a:rPr lang="en-US" altLang="zh-CN" b="1" dirty="0" smtClean="0">
                <a:solidFill>
                  <a:srgbClr val="C00000"/>
                </a:solidFill>
                <a:latin typeface="宋体"/>
                <a:cs typeface="Times New Roman"/>
              </a:rPr>
              <a:t>cm</a:t>
            </a:r>
            <a:r>
              <a:rPr lang="en-US" altLang="zh-CN" b="1" baseline="30000" dirty="0" smtClean="0">
                <a:solidFill>
                  <a:srgbClr val="C00000"/>
                </a:solidFill>
                <a:latin typeface="宋体"/>
                <a:cs typeface="Times New Roman"/>
              </a:rPr>
              <a:t>-2</a:t>
            </a:r>
            <a:r>
              <a:rPr lang="en-US" altLang="zh-CN" b="1" dirty="0" smtClean="0">
                <a:solidFill>
                  <a:srgbClr val="C00000"/>
                </a:solidFill>
                <a:latin typeface="宋体"/>
                <a:cs typeface="Times New Roman"/>
              </a:rPr>
              <a:t>s</a:t>
            </a:r>
            <a:r>
              <a:rPr lang="en-US" altLang="zh-CN" b="1" baseline="30000" dirty="0" smtClean="0">
                <a:solidFill>
                  <a:srgbClr val="C00000"/>
                </a:solidFill>
                <a:latin typeface="宋体"/>
                <a:cs typeface="Times New Roman"/>
              </a:rPr>
              <a:t>-1</a:t>
            </a:r>
            <a:r>
              <a:rPr lang="en-US" altLang="zh-CN" b="1" dirty="0" smtClean="0">
                <a:solidFill>
                  <a:srgbClr val="C00000"/>
                </a:solidFill>
                <a:latin typeface="宋体"/>
                <a:cs typeface="Times New Roman"/>
              </a:rPr>
              <a:t>)</a:t>
            </a:r>
            <a:r>
              <a:rPr lang="en-US" b="1" dirty="0" smtClean="0">
                <a:solidFill>
                  <a:srgbClr val="C00000"/>
                </a:solidFill>
                <a:latin typeface="Times New Roman" pitchFamily="18" charset="0"/>
                <a:cs typeface="Times New Roman" pitchFamily="18" charset="0"/>
              </a:rPr>
              <a:t> </a:t>
            </a:r>
            <a:endParaRPr lang="en-US" b="1" dirty="0">
              <a:solidFill>
                <a:srgbClr val="C00000"/>
              </a:solidFill>
              <a:latin typeface="Times New Roman" pitchFamily="18" charset="0"/>
              <a:cs typeface="Times New Roman" pitchFamily="18" charset="0"/>
            </a:endParaRPr>
          </a:p>
        </p:txBody>
      </p:sp>
      <p:sp>
        <p:nvSpPr>
          <p:cNvPr id="9" name="TextBox 8"/>
          <p:cNvSpPr txBox="1"/>
          <p:nvPr/>
        </p:nvSpPr>
        <p:spPr>
          <a:xfrm>
            <a:off x="1026797" y="5534625"/>
            <a:ext cx="7543026" cy="769441"/>
          </a:xfrm>
          <a:prstGeom prst="rect">
            <a:avLst/>
          </a:prstGeom>
          <a:noFill/>
        </p:spPr>
        <p:txBody>
          <a:bodyPr wrap="none" rtlCol="0">
            <a:spAutoFit/>
          </a:bodyPr>
          <a:lstStyle/>
          <a:p>
            <a:pPr algn="ctr"/>
            <a:r>
              <a:rPr lang="en-US" altLang="zh-CN" sz="2200" b="1" dirty="0" smtClean="0">
                <a:solidFill>
                  <a:srgbClr val="FF0000"/>
                </a:solidFill>
              </a:rPr>
              <a:t>Higgs(~125</a:t>
            </a:r>
            <a:r>
              <a:rPr lang="en-US" altLang="zh-CN" sz="2200" b="1" dirty="0">
                <a:solidFill>
                  <a:srgbClr val="FF0000"/>
                </a:solidFill>
              </a:rPr>
              <a:t> </a:t>
            </a:r>
            <a:r>
              <a:rPr lang="en-US" altLang="zh-CN" sz="2200" b="1" dirty="0" err="1" smtClean="0">
                <a:solidFill>
                  <a:srgbClr val="FF0000"/>
                </a:solidFill>
              </a:rPr>
              <a:t>GeV</a:t>
            </a:r>
            <a:r>
              <a:rPr lang="en-US" altLang="zh-CN" sz="2200" b="1" dirty="0" smtClean="0">
                <a:solidFill>
                  <a:srgbClr val="FF0000"/>
                </a:solidFill>
              </a:rPr>
              <a:t>) physics topics being identified and developed </a:t>
            </a:r>
          </a:p>
          <a:p>
            <a:pPr algn="ctr"/>
            <a:r>
              <a:rPr lang="en-US" altLang="zh-CN" sz="2200" b="1" dirty="0" smtClean="0">
                <a:solidFill>
                  <a:srgbClr val="FF0000"/>
                </a:solidFill>
              </a:rPr>
              <a:t>by the Theory Group and CFHEP</a:t>
            </a:r>
            <a:endParaRPr lang="zh-CN" altLang="en-US" sz="2200" b="1" dirty="0">
              <a:solidFill>
                <a:srgbClr val="FF0000"/>
              </a:solidFill>
            </a:endParaRPr>
          </a:p>
        </p:txBody>
      </p:sp>
    </p:spTree>
    <p:extLst>
      <p:ext uri="{BB962C8B-B14F-4D97-AF65-F5344CB8AC3E}">
        <p14:creationId xmlns:p14="http://schemas.microsoft.com/office/powerpoint/2010/main" val="325351302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821267" y="1905000"/>
            <a:ext cx="7177349" cy="3416320"/>
          </a:xfrm>
          <a:prstGeom prst="rect">
            <a:avLst/>
          </a:prstGeom>
          <a:noFill/>
        </p:spPr>
        <p:txBody>
          <a:bodyPr wrap="none" rtlCol="0">
            <a:spAutoFit/>
          </a:bodyPr>
          <a:lstStyle/>
          <a:p>
            <a:pPr marL="342900" indent="-342900">
              <a:spcBef>
                <a:spcPts val="600"/>
              </a:spcBef>
              <a:buFont typeface="Wingdings" panose="05000000000000000000" pitchFamily="2" charset="2"/>
              <a:buChar char="Ø"/>
            </a:pPr>
            <a:r>
              <a:rPr lang="en-US" sz="2400" b="1" dirty="0" smtClean="0">
                <a:solidFill>
                  <a:srgbClr val="C00000"/>
                </a:solidFill>
              </a:rPr>
              <a:t>It is a discovery machine</a:t>
            </a:r>
          </a:p>
          <a:p>
            <a:pPr marL="342900" indent="-342900">
              <a:spcBef>
                <a:spcPts val="600"/>
              </a:spcBef>
              <a:buFont typeface="Wingdings" panose="05000000000000000000" pitchFamily="2" charset="2"/>
              <a:buChar char="Ø"/>
            </a:pPr>
            <a:r>
              <a:rPr lang="en-US" sz="2400" dirty="0" smtClean="0">
                <a:solidFill>
                  <a:srgbClr val="002060"/>
                </a:solidFill>
              </a:rPr>
              <a:t>MSSM Higgs</a:t>
            </a:r>
          </a:p>
          <a:p>
            <a:pPr marL="342900" indent="-342900">
              <a:spcBef>
                <a:spcPts val="600"/>
              </a:spcBef>
              <a:buFont typeface="Wingdings" panose="05000000000000000000" pitchFamily="2" charset="2"/>
              <a:buChar char="Ø"/>
            </a:pPr>
            <a:r>
              <a:rPr lang="en-US" sz="2400" dirty="0" smtClean="0">
                <a:solidFill>
                  <a:srgbClr val="002060"/>
                </a:solidFill>
              </a:rPr>
              <a:t>Look out for new physics beyond the Standard Model</a:t>
            </a:r>
          </a:p>
          <a:p>
            <a:pPr marL="342900" indent="-342900">
              <a:spcBef>
                <a:spcPts val="600"/>
              </a:spcBef>
              <a:buFont typeface="Wingdings" panose="05000000000000000000" pitchFamily="2" charset="2"/>
              <a:buChar char="Ø"/>
            </a:pPr>
            <a:r>
              <a:rPr lang="en-US" sz="2400" dirty="0" smtClean="0">
                <a:solidFill>
                  <a:srgbClr val="002060"/>
                </a:solidFill>
              </a:rPr>
              <a:t>Search for WIMP and dark matter</a:t>
            </a:r>
            <a:endParaRPr lang="en-US" altLang="zh-CN" sz="2400" dirty="0">
              <a:solidFill>
                <a:srgbClr val="002060"/>
              </a:solidFill>
            </a:endParaRPr>
          </a:p>
          <a:p>
            <a:pPr marL="342900" indent="-342900">
              <a:lnSpc>
                <a:spcPct val="150000"/>
              </a:lnSpc>
              <a:spcBef>
                <a:spcPts val="600"/>
              </a:spcBef>
              <a:buFont typeface="Wingdings" panose="05000000000000000000" pitchFamily="2" charset="2"/>
              <a:buChar char="Ø"/>
            </a:pPr>
            <a:r>
              <a:rPr lang="en-US" altLang="zh-CN" sz="2400" dirty="0">
                <a:solidFill>
                  <a:srgbClr val="002060"/>
                </a:solidFill>
              </a:rPr>
              <a:t>Search for SUSY </a:t>
            </a:r>
            <a:endParaRPr lang="en-US" sz="2400" dirty="0" smtClean="0">
              <a:solidFill>
                <a:srgbClr val="002060"/>
              </a:solidFill>
            </a:endParaRPr>
          </a:p>
          <a:p>
            <a:pPr>
              <a:lnSpc>
                <a:spcPct val="150000"/>
              </a:lnSpc>
              <a:spcBef>
                <a:spcPts val="600"/>
              </a:spcBef>
            </a:pPr>
            <a:r>
              <a:rPr lang="en-US" sz="2400" dirty="0">
                <a:solidFill>
                  <a:srgbClr val="002060"/>
                </a:solidFill>
              </a:rPr>
              <a:t> </a:t>
            </a:r>
            <a:r>
              <a:rPr lang="en-US" sz="2400" dirty="0" smtClean="0">
                <a:solidFill>
                  <a:srgbClr val="002060"/>
                </a:solidFill>
              </a:rPr>
              <a:t>    ……</a:t>
            </a:r>
            <a:endParaRPr lang="en-US" sz="2400" dirty="0">
              <a:solidFill>
                <a:srgbClr val="002060"/>
              </a:solidFill>
            </a:endParaRPr>
          </a:p>
          <a:p>
            <a:pPr>
              <a:spcBef>
                <a:spcPts val="600"/>
              </a:spcBef>
            </a:pPr>
            <a:endParaRPr lang="en-US" dirty="0" smtClean="0">
              <a:solidFill>
                <a:srgbClr val="00B050"/>
              </a:solidFill>
            </a:endParaRPr>
          </a:p>
        </p:txBody>
      </p:sp>
      <p:sp>
        <p:nvSpPr>
          <p:cNvPr id="4" name="Rectangle 3"/>
          <p:cNvSpPr/>
          <p:nvPr/>
        </p:nvSpPr>
        <p:spPr>
          <a:xfrm>
            <a:off x="149383" y="152400"/>
            <a:ext cx="8521115" cy="461665"/>
          </a:xfrm>
          <a:prstGeom prst="rect">
            <a:avLst/>
          </a:prstGeom>
        </p:spPr>
        <p:txBody>
          <a:bodyPr wrap="none">
            <a:spAutoFit/>
          </a:bodyPr>
          <a:lstStyle/>
          <a:p>
            <a:r>
              <a:rPr lang="en-US" sz="2400" b="1" dirty="0" smtClean="0">
                <a:solidFill>
                  <a:srgbClr val="FF0000"/>
                </a:solidFill>
                <a:latin typeface="Times New Roman" pitchFamily="18" charset="0"/>
                <a:cs typeface="Times New Roman" pitchFamily="18" charset="0"/>
              </a:rPr>
              <a:t>Theory:</a:t>
            </a:r>
            <a:r>
              <a:rPr lang="en-US" sz="2400" b="1" dirty="0" smtClean="0">
                <a:solidFill>
                  <a:srgbClr val="0000FF"/>
                </a:solidFill>
                <a:latin typeface="Times New Roman" pitchFamily="18" charset="0"/>
                <a:cs typeface="Times New Roman" pitchFamily="18" charset="0"/>
              </a:rPr>
              <a:t> Physics Cases for </a:t>
            </a:r>
            <a:r>
              <a:rPr lang="en-US" sz="2400" b="1" dirty="0" err="1" smtClean="0">
                <a:solidFill>
                  <a:srgbClr val="0000FF"/>
                </a:solidFill>
                <a:latin typeface="Times New Roman" pitchFamily="18" charset="0"/>
                <a:cs typeface="Times New Roman" pitchFamily="18" charset="0"/>
              </a:rPr>
              <a:t>SppC</a:t>
            </a:r>
            <a:r>
              <a:rPr lang="en-US" sz="2400" b="1" dirty="0" smtClean="0">
                <a:solidFill>
                  <a:srgbClr val="0000FF"/>
                </a:solidFill>
                <a:latin typeface="Times New Roman" pitchFamily="18" charset="0"/>
                <a:cs typeface="Times New Roman" pitchFamily="18" charset="0"/>
              </a:rPr>
              <a:t>   </a:t>
            </a:r>
            <a:r>
              <a:rPr lang="en-US" b="1" dirty="0" smtClean="0">
                <a:solidFill>
                  <a:srgbClr val="C00000"/>
                </a:solidFill>
                <a:latin typeface="Times New Roman" pitchFamily="18" charset="0"/>
                <a:cs typeface="Times New Roman" pitchFamily="18" charset="0"/>
              </a:rPr>
              <a:t>(50-100 </a:t>
            </a:r>
            <a:r>
              <a:rPr lang="en-US" b="1" dirty="0" err="1" smtClean="0">
                <a:solidFill>
                  <a:srgbClr val="C00000"/>
                </a:solidFill>
                <a:latin typeface="Times New Roman" pitchFamily="18" charset="0"/>
                <a:cs typeface="Times New Roman" pitchFamily="18" charset="0"/>
              </a:rPr>
              <a:t>TeV</a:t>
            </a:r>
            <a:r>
              <a:rPr lang="en-US" b="1" dirty="0" smtClean="0">
                <a:solidFill>
                  <a:srgbClr val="C00000"/>
                </a:solidFill>
                <a:latin typeface="Times New Roman" pitchFamily="18" charset="0"/>
                <a:cs typeface="Times New Roman" pitchFamily="18" charset="0"/>
              </a:rPr>
              <a:t> pp collider L</a:t>
            </a:r>
            <a:r>
              <a:rPr lang="en-US" b="1" dirty="0" smtClean="0">
                <a:solidFill>
                  <a:srgbClr val="C00000"/>
                </a:solidFill>
                <a:latin typeface="Times New Roman" pitchFamily="18" charset="0"/>
                <a:cs typeface="Times New Roman" pitchFamily="18" charset="0"/>
                <a:sym typeface="Symbol"/>
              </a:rPr>
              <a:t>2</a:t>
            </a:r>
            <a:r>
              <a:rPr lang="en-US" altLang="zh-CN" b="1" dirty="0" smtClean="0">
                <a:solidFill>
                  <a:srgbClr val="C00000"/>
                </a:solidFill>
              </a:rPr>
              <a:t>10</a:t>
            </a:r>
            <a:r>
              <a:rPr lang="en-US" altLang="zh-CN" b="1" baseline="30000" dirty="0" smtClean="0">
                <a:solidFill>
                  <a:srgbClr val="C00000"/>
                </a:solidFill>
              </a:rPr>
              <a:t>35</a:t>
            </a:r>
            <a:r>
              <a:rPr lang="en-US" altLang="zh-CN" b="1" dirty="0" smtClean="0">
                <a:solidFill>
                  <a:srgbClr val="C00000"/>
                </a:solidFill>
              </a:rPr>
              <a:t>cm</a:t>
            </a:r>
            <a:r>
              <a:rPr lang="en-US" altLang="zh-CN" b="1" baseline="30000" dirty="0" smtClean="0">
                <a:solidFill>
                  <a:srgbClr val="C00000"/>
                </a:solidFill>
              </a:rPr>
              <a:t>-2</a:t>
            </a:r>
            <a:r>
              <a:rPr lang="en-US" altLang="zh-CN" b="1" dirty="0" smtClean="0">
                <a:solidFill>
                  <a:srgbClr val="C00000"/>
                </a:solidFill>
              </a:rPr>
              <a:t>s</a:t>
            </a:r>
            <a:r>
              <a:rPr lang="en-US" altLang="zh-CN" b="1" baseline="30000" dirty="0" smtClean="0">
                <a:solidFill>
                  <a:srgbClr val="C00000"/>
                </a:solidFill>
              </a:rPr>
              <a:t>-1</a:t>
            </a:r>
            <a:r>
              <a:rPr lang="en-US" altLang="zh-CN" b="1" dirty="0" smtClean="0">
                <a:solidFill>
                  <a:srgbClr val="C00000"/>
                </a:solidFill>
              </a:rPr>
              <a:t>)</a:t>
            </a:r>
            <a:endParaRPr lang="en-US" b="1" dirty="0">
              <a:solidFill>
                <a:srgbClr val="C00000"/>
              </a:solidFill>
              <a:latin typeface="Times New Roman" pitchFamily="18" charset="0"/>
              <a:cs typeface="Times New Roman" pitchFamily="18" charset="0"/>
            </a:endParaRPr>
          </a:p>
        </p:txBody>
      </p:sp>
      <p:sp>
        <p:nvSpPr>
          <p:cNvPr id="5" name="TextBox 4"/>
          <p:cNvSpPr txBox="1"/>
          <p:nvPr/>
        </p:nvSpPr>
        <p:spPr>
          <a:xfrm>
            <a:off x="1062907" y="755515"/>
            <a:ext cx="7517081" cy="646331"/>
          </a:xfrm>
          <a:prstGeom prst="rect">
            <a:avLst/>
          </a:prstGeom>
          <a:solidFill>
            <a:schemeClr val="accent5">
              <a:lumMod val="40000"/>
              <a:lumOff val="60000"/>
            </a:schemeClr>
          </a:solidFill>
        </p:spPr>
        <p:txBody>
          <a:bodyPr wrap="square" rtlCol="0">
            <a:spAutoFit/>
          </a:bodyPr>
          <a:lstStyle/>
          <a:p>
            <a:r>
              <a:rPr lang="en-US" altLang="zh-CN" dirty="0" smtClean="0">
                <a:solidFill>
                  <a:srgbClr val="0000CC"/>
                </a:solidFill>
              </a:rPr>
              <a:t>By then, all all Higgs study and search for SUSY and Dark Matter has been conducted at the HL-LHC</a:t>
            </a:r>
            <a:endParaRPr lang="zh-CN" altLang="en-US" dirty="0">
              <a:solidFill>
                <a:srgbClr val="0000CC"/>
              </a:solidFill>
            </a:endParaRPr>
          </a:p>
        </p:txBody>
      </p:sp>
      <p:sp>
        <p:nvSpPr>
          <p:cNvPr id="6" name="TextBox 5"/>
          <p:cNvSpPr txBox="1"/>
          <p:nvPr/>
        </p:nvSpPr>
        <p:spPr>
          <a:xfrm>
            <a:off x="2209800" y="5181600"/>
            <a:ext cx="4019242" cy="461665"/>
          </a:xfrm>
          <a:prstGeom prst="rect">
            <a:avLst/>
          </a:prstGeom>
          <a:noFill/>
        </p:spPr>
        <p:txBody>
          <a:bodyPr wrap="none" rtlCol="0">
            <a:spAutoFit/>
          </a:bodyPr>
          <a:lstStyle/>
          <a:p>
            <a:pPr algn="ctr"/>
            <a:r>
              <a:rPr lang="en-US" altLang="zh-CN" sz="2400" b="1" dirty="0" smtClean="0">
                <a:solidFill>
                  <a:srgbClr val="FF0000"/>
                </a:solidFill>
              </a:rPr>
              <a:t>See talks by </a:t>
            </a:r>
            <a:r>
              <a:rPr lang="en-US" altLang="zh-CN" sz="2400" b="1" dirty="0" err="1" smtClean="0">
                <a:solidFill>
                  <a:srgbClr val="FF0000"/>
                </a:solidFill>
              </a:rPr>
              <a:t>Nima</a:t>
            </a:r>
            <a:r>
              <a:rPr lang="en-US" altLang="zh-CN" sz="2400" b="1" dirty="0" smtClean="0">
                <a:solidFill>
                  <a:srgbClr val="FF0000"/>
                </a:solidFill>
              </a:rPr>
              <a:t> and Gordon</a:t>
            </a:r>
            <a:endParaRPr lang="zh-CN" altLang="en-US" sz="2400" b="1" dirty="0">
              <a:solidFill>
                <a:srgbClr val="FF0000"/>
              </a:solidFill>
            </a:endParaRPr>
          </a:p>
        </p:txBody>
      </p:sp>
    </p:spTree>
    <p:extLst>
      <p:ext uri="{BB962C8B-B14F-4D97-AF65-F5344CB8AC3E}">
        <p14:creationId xmlns:p14="http://schemas.microsoft.com/office/powerpoint/2010/main" val="1656969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3238050"/>
            <a:ext cx="3990975" cy="2668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5943600" y="3505200"/>
            <a:ext cx="1124026" cy="369332"/>
          </a:xfrm>
          <a:prstGeom prst="rect">
            <a:avLst/>
          </a:prstGeom>
          <a:noFill/>
        </p:spPr>
        <p:txBody>
          <a:bodyPr wrap="none" rtlCol="0">
            <a:spAutoFit/>
          </a:bodyPr>
          <a:lstStyle/>
          <a:p>
            <a:r>
              <a:rPr lang="en-US" altLang="zh-CN" b="1" dirty="0" err="1">
                <a:solidFill>
                  <a:srgbClr val="00B050"/>
                </a:solidFill>
              </a:rPr>
              <a:t>e</a:t>
            </a:r>
            <a:r>
              <a:rPr lang="en-US" altLang="zh-CN" b="1" baseline="30000" dirty="0" err="1" smtClean="0">
                <a:solidFill>
                  <a:srgbClr val="00B050"/>
                </a:solidFill>
              </a:rPr>
              <a:t>+</a:t>
            </a:r>
            <a:r>
              <a:rPr lang="en-US" altLang="zh-CN" b="1" dirty="0" err="1" smtClean="0">
                <a:solidFill>
                  <a:srgbClr val="00B050"/>
                </a:solidFill>
              </a:rPr>
              <a:t>e</a:t>
            </a:r>
            <a:r>
              <a:rPr lang="en-US" altLang="zh-CN" b="1" baseline="30000" dirty="0" smtClean="0">
                <a:solidFill>
                  <a:srgbClr val="00B050"/>
                </a:solidFill>
              </a:rPr>
              <a:t>-</a:t>
            </a:r>
            <a:r>
              <a:rPr lang="en-US" altLang="zh-CN" b="1" dirty="0" smtClean="0">
                <a:solidFill>
                  <a:srgbClr val="00B050"/>
                </a:solidFill>
              </a:rPr>
              <a:t> </a:t>
            </a:r>
            <a:r>
              <a:rPr lang="en-US" altLang="zh-CN" b="1" dirty="0" smtClean="0">
                <a:solidFill>
                  <a:srgbClr val="00B050"/>
                </a:solidFill>
                <a:sym typeface="Symbol"/>
              </a:rPr>
              <a:t> ZH</a:t>
            </a:r>
            <a:endParaRPr lang="zh-CN" altLang="en-US" b="1" dirty="0">
              <a:solidFill>
                <a:srgbClr val="00B050"/>
              </a:solidFill>
            </a:endParaRPr>
          </a:p>
        </p:txBody>
      </p:sp>
      <p:pic>
        <p:nvPicPr>
          <p:cNvPr id="10"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08925" y="2749105"/>
            <a:ext cx="3806053" cy="289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矩形 6"/>
          <p:cNvSpPr/>
          <p:nvPr/>
        </p:nvSpPr>
        <p:spPr>
          <a:xfrm>
            <a:off x="508925" y="5334000"/>
            <a:ext cx="3943391" cy="3678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8" name="矩形 7"/>
          <p:cNvSpPr/>
          <p:nvPr/>
        </p:nvSpPr>
        <p:spPr>
          <a:xfrm>
            <a:off x="718516" y="5897303"/>
            <a:ext cx="7467600" cy="946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altLang="zh-CN" sz="2800" b="1" dirty="0">
                <a:solidFill>
                  <a:srgbClr val="002060"/>
                </a:solidFill>
                <a:latin typeface="Times New Roman" pitchFamily="18" charset="0"/>
                <a:cs typeface="Times New Roman" pitchFamily="18" charset="0"/>
              </a:rPr>
              <a:t>BEPCII</a:t>
            </a:r>
            <a:r>
              <a:rPr lang="zh-CN" altLang="en-US" sz="2800" b="1" dirty="0">
                <a:solidFill>
                  <a:srgbClr val="002060"/>
                </a:solidFill>
                <a:latin typeface="Times New Roman" pitchFamily="18" charset="0"/>
                <a:cs typeface="Times New Roman" pitchFamily="18" charset="0"/>
              </a:rPr>
              <a:t>后中国粒子物理加速器候选项之一</a:t>
            </a:r>
            <a:endParaRPr lang="en-US" altLang="zh-CN" sz="2800" b="1" dirty="0">
              <a:solidFill>
                <a:srgbClr val="002060"/>
              </a:solidFill>
              <a:latin typeface="Times New Roman" pitchFamily="18" charset="0"/>
              <a:cs typeface="Times New Roman" pitchFamily="18" charset="0"/>
            </a:endParaRPr>
          </a:p>
        </p:txBody>
      </p:sp>
      <p:sp>
        <p:nvSpPr>
          <p:cNvPr id="2" name="TextBox 1"/>
          <p:cNvSpPr txBox="1"/>
          <p:nvPr/>
        </p:nvSpPr>
        <p:spPr>
          <a:xfrm>
            <a:off x="508925" y="860934"/>
            <a:ext cx="8034444" cy="1815882"/>
          </a:xfrm>
          <a:prstGeom prst="rect">
            <a:avLst/>
          </a:prstGeom>
          <a:noFill/>
        </p:spPr>
        <p:txBody>
          <a:bodyPr wrap="none" rtlCol="0">
            <a:spAutoFit/>
          </a:bodyPr>
          <a:lstStyle/>
          <a:p>
            <a:r>
              <a:rPr lang="en-US" altLang="zh-CN" b="1" dirty="0" smtClean="0">
                <a:solidFill>
                  <a:srgbClr val="002060"/>
                </a:solidFill>
                <a:latin typeface="Cambria"/>
                <a:ea typeface="MS Mincho"/>
                <a:cs typeface="Times New Roman"/>
              </a:rPr>
              <a:t>Phase 1:</a:t>
            </a:r>
            <a:r>
              <a:rPr lang="en-US" altLang="zh-CN" dirty="0" smtClean="0">
                <a:solidFill>
                  <a:prstClr val="black"/>
                </a:solidFill>
                <a:latin typeface="Cambria"/>
                <a:ea typeface="MS Mincho"/>
                <a:cs typeface="Times New Roman"/>
              </a:rPr>
              <a:t> </a:t>
            </a:r>
            <a:r>
              <a:rPr lang="en-US" altLang="zh-CN" sz="2000" b="1" dirty="0" err="1" smtClean="0">
                <a:solidFill>
                  <a:srgbClr val="FF0000"/>
                </a:solidFill>
                <a:latin typeface="Cambria"/>
                <a:ea typeface="MS Mincho"/>
                <a:cs typeface="Times New Roman"/>
              </a:rPr>
              <a:t>e</a:t>
            </a:r>
            <a:r>
              <a:rPr lang="en-US" altLang="zh-CN" sz="2000" b="1" baseline="30000" dirty="0" err="1" smtClean="0">
                <a:solidFill>
                  <a:srgbClr val="FF0000"/>
                </a:solidFill>
                <a:latin typeface="Cambria"/>
                <a:ea typeface="MS Mincho"/>
                <a:cs typeface="Times New Roman"/>
              </a:rPr>
              <a:t>+</a:t>
            </a:r>
            <a:r>
              <a:rPr lang="en-US" altLang="zh-CN" sz="2000" b="1" dirty="0" err="1" smtClean="0">
                <a:solidFill>
                  <a:srgbClr val="FF0000"/>
                </a:solidFill>
                <a:latin typeface="Cambria"/>
                <a:ea typeface="MS Mincho"/>
                <a:cs typeface="Times New Roman"/>
              </a:rPr>
              <a:t>e</a:t>
            </a:r>
            <a:r>
              <a:rPr lang="en-US" altLang="zh-CN" sz="2000" b="1" baseline="30000" dirty="0" smtClean="0">
                <a:solidFill>
                  <a:srgbClr val="FF0000"/>
                </a:solidFill>
                <a:latin typeface="Cambria"/>
                <a:ea typeface="MS Mincho"/>
                <a:cs typeface="Times New Roman"/>
              </a:rPr>
              <a:t>-</a:t>
            </a:r>
            <a:r>
              <a:rPr lang="en-US" altLang="zh-CN" sz="2000" b="1" dirty="0" smtClean="0">
                <a:solidFill>
                  <a:srgbClr val="FF0000"/>
                </a:solidFill>
                <a:latin typeface="Cambria"/>
                <a:ea typeface="MS Mincho"/>
                <a:cs typeface="Times New Roman"/>
              </a:rPr>
              <a:t> Higgs (Z) factory</a:t>
            </a:r>
            <a:endParaRPr lang="en-US" altLang="zh-CN" b="1" dirty="0" smtClean="0">
              <a:solidFill>
                <a:srgbClr val="FF0000"/>
              </a:solidFill>
              <a:latin typeface="Cambria"/>
              <a:ea typeface="MS Mincho"/>
              <a:cs typeface="Times New Roman"/>
            </a:endParaRPr>
          </a:p>
          <a:p>
            <a:r>
              <a:rPr lang="en-US" altLang="zh-CN" dirty="0">
                <a:solidFill>
                  <a:prstClr val="black"/>
                </a:solidFill>
                <a:latin typeface="Cambria"/>
                <a:ea typeface="MS Mincho"/>
                <a:cs typeface="Times New Roman"/>
              </a:rPr>
              <a:t>	</a:t>
            </a:r>
            <a:r>
              <a:rPr lang="en-US" altLang="zh-CN" dirty="0" smtClean="0">
                <a:solidFill>
                  <a:prstClr val="black"/>
                </a:solidFill>
                <a:latin typeface="Cambria"/>
                <a:ea typeface="MS Mincho"/>
                <a:cs typeface="Times New Roman"/>
              </a:rPr>
              <a:t>E</a:t>
            </a:r>
            <a:r>
              <a:rPr lang="en-US" altLang="zh-CN" baseline="-25000" dirty="0" smtClean="0">
                <a:solidFill>
                  <a:prstClr val="black"/>
                </a:solidFill>
                <a:latin typeface="Cambria"/>
                <a:ea typeface="MS Mincho"/>
                <a:cs typeface="Times New Roman"/>
              </a:rPr>
              <a:t>cm</a:t>
            </a:r>
            <a:r>
              <a:rPr lang="en-US" altLang="zh-CN" dirty="0" smtClean="0">
                <a:solidFill>
                  <a:prstClr val="black"/>
                </a:solidFill>
                <a:latin typeface="Cambria"/>
                <a:ea typeface="MS Mincho"/>
                <a:cs typeface="Times New Roman"/>
                <a:sym typeface="Symbol"/>
              </a:rPr>
              <a:t>240GeV, </a:t>
            </a:r>
            <a:r>
              <a:rPr lang="en-US" altLang="zh-CN" dirty="0" smtClean="0">
                <a:solidFill>
                  <a:prstClr val="black"/>
                </a:solidFill>
                <a:latin typeface="Cambria"/>
                <a:ea typeface="MS Mincho"/>
                <a:cs typeface="Times New Roman"/>
              </a:rPr>
              <a:t>luminosity ~</a:t>
            </a:r>
            <a:r>
              <a:rPr lang="en-US" altLang="zh-CN" dirty="0" smtClean="0">
                <a:solidFill>
                  <a:prstClr val="black"/>
                </a:solidFill>
                <a:latin typeface="宋体"/>
                <a:cs typeface="Times New Roman"/>
              </a:rPr>
              <a:t>2</a:t>
            </a:r>
            <a:r>
              <a:rPr lang="en-US" altLang="zh-CN" dirty="0">
                <a:solidFill>
                  <a:prstClr val="black"/>
                </a:solidFill>
                <a:latin typeface="宋体"/>
                <a:cs typeface="Times New Roman"/>
                <a:sym typeface="Symbol"/>
              </a:rPr>
              <a:t></a:t>
            </a:r>
            <a:r>
              <a:rPr lang="en-US" altLang="zh-CN" dirty="0">
                <a:solidFill>
                  <a:prstClr val="black"/>
                </a:solidFill>
                <a:latin typeface="宋体"/>
                <a:cs typeface="Times New Roman"/>
              </a:rPr>
              <a:t>10</a:t>
            </a:r>
            <a:r>
              <a:rPr lang="en-US" altLang="zh-CN" baseline="30000" dirty="0">
                <a:solidFill>
                  <a:prstClr val="black"/>
                </a:solidFill>
                <a:latin typeface="宋体"/>
                <a:cs typeface="Times New Roman"/>
              </a:rPr>
              <a:t>34</a:t>
            </a:r>
            <a:r>
              <a:rPr lang="en-US" altLang="zh-CN" dirty="0">
                <a:solidFill>
                  <a:prstClr val="black"/>
                </a:solidFill>
                <a:latin typeface="宋体"/>
                <a:cs typeface="Times New Roman"/>
              </a:rPr>
              <a:t> </a:t>
            </a:r>
            <a:r>
              <a:rPr lang="en-US" altLang="zh-CN" dirty="0" smtClean="0">
                <a:solidFill>
                  <a:prstClr val="black"/>
                </a:solidFill>
                <a:latin typeface="宋体"/>
                <a:cs typeface="Times New Roman"/>
              </a:rPr>
              <a:t>cm</a:t>
            </a:r>
            <a:r>
              <a:rPr lang="en-US" altLang="zh-CN" baseline="30000" dirty="0" smtClean="0">
                <a:solidFill>
                  <a:prstClr val="black"/>
                </a:solidFill>
                <a:latin typeface="宋体"/>
                <a:cs typeface="Times New Roman"/>
              </a:rPr>
              <a:t>-2</a:t>
            </a:r>
            <a:r>
              <a:rPr lang="en-US" altLang="zh-CN" dirty="0" smtClean="0">
                <a:solidFill>
                  <a:prstClr val="black"/>
                </a:solidFill>
                <a:latin typeface="宋体"/>
                <a:cs typeface="Times New Roman"/>
              </a:rPr>
              <a:t>s</a:t>
            </a:r>
            <a:r>
              <a:rPr lang="en-US" altLang="zh-CN" baseline="30000" dirty="0" smtClean="0">
                <a:solidFill>
                  <a:prstClr val="black"/>
                </a:solidFill>
                <a:latin typeface="宋体"/>
                <a:cs typeface="Times New Roman"/>
              </a:rPr>
              <a:t>-1</a:t>
            </a:r>
            <a:r>
              <a:rPr lang="en-US" altLang="zh-CN" dirty="0" smtClean="0">
                <a:solidFill>
                  <a:prstClr val="black"/>
                </a:solidFill>
                <a:latin typeface="Cambria"/>
                <a:ea typeface="MS Mincho"/>
                <a:cs typeface="Times New Roman"/>
              </a:rPr>
              <a:t>, can also run at the Z-pole</a:t>
            </a:r>
          </a:p>
          <a:p>
            <a:r>
              <a:rPr lang="en-US" altLang="zh-CN" dirty="0" smtClean="0">
                <a:solidFill>
                  <a:prstClr val="black"/>
                </a:solidFill>
                <a:latin typeface="Cambria"/>
                <a:ea typeface="MS Mincho"/>
                <a:cs typeface="Times New Roman"/>
              </a:rPr>
              <a:t>	</a:t>
            </a:r>
            <a:r>
              <a:rPr lang="zh-CN" altLang="en-US" b="1" dirty="0" smtClean="0">
                <a:solidFill>
                  <a:srgbClr val="7030A0"/>
                </a:solidFill>
                <a:latin typeface="Cambria"/>
                <a:ea typeface="MS Mincho"/>
                <a:cs typeface="Times New Roman"/>
              </a:rPr>
              <a:t>精确测量希格斯玻色子性质， </a:t>
            </a:r>
            <a:r>
              <a:rPr lang="en-US" altLang="zh-CN" b="1" dirty="0" smtClean="0">
                <a:solidFill>
                  <a:srgbClr val="7030A0"/>
                </a:solidFill>
                <a:latin typeface="Cambria"/>
                <a:ea typeface="MS Mincho"/>
                <a:cs typeface="Times New Roman"/>
              </a:rPr>
              <a:t>Z</a:t>
            </a:r>
            <a:r>
              <a:rPr lang="zh-CN" altLang="en-US" b="1" dirty="0" smtClean="0">
                <a:solidFill>
                  <a:srgbClr val="7030A0"/>
                </a:solidFill>
                <a:latin typeface="Cambria"/>
                <a:ea typeface="MS Mincho"/>
                <a:cs typeface="Times New Roman"/>
              </a:rPr>
              <a:t>玻色子精确测量</a:t>
            </a:r>
            <a:endParaRPr lang="en-US" altLang="zh-CN" b="1" dirty="0">
              <a:solidFill>
                <a:srgbClr val="7030A0"/>
              </a:solidFill>
              <a:latin typeface="Cambria"/>
              <a:ea typeface="MS Mincho"/>
              <a:cs typeface="Times New Roman"/>
            </a:endParaRPr>
          </a:p>
          <a:p>
            <a:endParaRPr lang="en-US" altLang="zh-CN" dirty="0" smtClean="0">
              <a:solidFill>
                <a:prstClr val="black"/>
              </a:solidFill>
              <a:latin typeface="Cambria"/>
              <a:ea typeface="MS Mincho"/>
              <a:cs typeface="Times New Roman"/>
            </a:endParaRPr>
          </a:p>
          <a:p>
            <a:r>
              <a:rPr lang="en-US" altLang="zh-CN" b="1" dirty="0" smtClean="0">
                <a:solidFill>
                  <a:srgbClr val="002060"/>
                </a:solidFill>
                <a:latin typeface="Cambria"/>
                <a:ea typeface="MS Mincho"/>
                <a:cs typeface="Times New Roman"/>
              </a:rPr>
              <a:t>Phase 2: </a:t>
            </a:r>
            <a:r>
              <a:rPr lang="en-US" altLang="zh-CN" sz="2000" b="1" dirty="0" smtClean="0">
                <a:solidFill>
                  <a:srgbClr val="FF0000"/>
                </a:solidFill>
                <a:latin typeface="Cambria"/>
                <a:ea typeface="MS Mincho"/>
                <a:cs typeface="Times New Roman"/>
              </a:rPr>
              <a:t>a discovery machine</a:t>
            </a:r>
            <a:r>
              <a:rPr lang="en-US" altLang="zh-CN" dirty="0" smtClean="0">
                <a:solidFill>
                  <a:prstClr val="black"/>
                </a:solidFill>
                <a:latin typeface="Cambria"/>
                <a:ea typeface="MS Mincho"/>
                <a:cs typeface="Times New Roman"/>
              </a:rPr>
              <a:t>; pp collision </a:t>
            </a:r>
            <a:r>
              <a:rPr lang="en-US" altLang="zh-CN" dirty="0">
                <a:solidFill>
                  <a:prstClr val="black"/>
                </a:solidFill>
                <a:latin typeface="Cambria"/>
                <a:ea typeface="MS Mincho"/>
                <a:cs typeface="Times New Roman"/>
              </a:rPr>
              <a:t>with </a:t>
            </a:r>
            <a:r>
              <a:rPr lang="en-US" altLang="zh-CN" dirty="0" err="1" smtClean="0">
                <a:solidFill>
                  <a:prstClr val="black"/>
                </a:solidFill>
                <a:latin typeface="Cambria"/>
                <a:ea typeface="MS Mincho"/>
                <a:cs typeface="Times New Roman"/>
              </a:rPr>
              <a:t>E</a:t>
            </a:r>
            <a:r>
              <a:rPr lang="en-US" altLang="zh-CN" baseline="-25000" dirty="0" err="1" smtClean="0">
                <a:solidFill>
                  <a:prstClr val="black"/>
                </a:solidFill>
                <a:latin typeface="Cambria"/>
                <a:ea typeface="MS Mincho"/>
                <a:cs typeface="Times New Roman"/>
              </a:rPr>
              <a:t>cm</a:t>
            </a:r>
            <a:r>
              <a:rPr lang="en-US" altLang="zh-CN" dirty="0">
                <a:solidFill>
                  <a:prstClr val="black"/>
                </a:solidFill>
                <a:latin typeface="Cambria"/>
                <a:ea typeface="MS Mincho"/>
                <a:cs typeface="Times New Roman"/>
                <a:sym typeface="Symbol"/>
              </a:rPr>
              <a:t>  </a:t>
            </a:r>
            <a:r>
              <a:rPr lang="en-US" altLang="zh-CN" dirty="0" smtClean="0">
                <a:solidFill>
                  <a:prstClr val="black"/>
                </a:solidFill>
                <a:latin typeface="Cambria"/>
                <a:ea typeface="MS Mincho"/>
                <a:cs typeface="Times New Roman"/>
                <a:sym typeface="Symbol"/>
              </a:rPr>
              <a:t>50-100 </a:t>
            </a:r>
            <a:r>
              <a:rPr lang="en-US" altLang="zh-CN" dirty="0" err="1" smtClean="0">
                <a:solidFill>
                  <a:prstClr val="black"/>
                </a:solidFill>
                <a:latin typeface="Cambria"/>
                <a:ea typeface="MS Mincho"/>
                <a:cs typeface="Times New Roman"/>
                <a:sym typeface="Symbol"/>
              </a:rPr>
              <a:t>TeV</a:t>
            </a:r>
            <a:r>
              <a:rPr lang="en-US" altLang="zh-CN" dirty="0" smtClean="0">
                <a:solidFill>
                  <a:prstClr val="black"/>
                </a:solidFill>
                <a:latin typeface="Cambria"/>
                <a:ea typeface="MS Mincho"/>
                <a:cs typeface="Times New Roman"/>
                <a:sym typeface="Symbol"/>
              </a:rPr>
              <a:t>; </a:t>
            </a:r>
            <a:r>
              <a:rPr lang="en-US" altLang="zh-CN" dirty="0" err="1" smtClean="0">
                <a:solidFill>
                  <a:prstClr val="black"/>
                </a:solidFill>
                <a:latin typeface="Cambria"/>
                <a:ea typeface="MS Mincho"/>
                <a:cs typeface="Times New Roman"/>
                <a:sym typeface="Symbol"/>
              </a:rPr>
              <a:t>ep</a:t>
            </a:r>
            <a:r>
              <a:rPr lang="en-US" altLang="zh-CN" dirty="0" smtClean="0">
                <a:solidFill>
                  <a:prstClr val="black"/>
                </a:solidFill>
                <a:latin typeface="Cambria"/>
                <a:ea typeface="MS Mincho"/>
                <a:cs typeface="Times New Roman"/>
                <a:sym typeface="Symbol"/>
              </a:rPr>
              <a:t> option</a:t>
            </a:r>
          </a:p>
          <a:p>
            <a:r>
              <a:rPr lang="en-US" altLang="zh-CN" dirty="0">
                <a:solidFill>
                  <a:prstClr val="black"/>
                </a:solidFill>
                <a:latin typeface="Cambria"/>
                <a:ea typeface="MS Mincho"/>
                <a:cs typeface="Times New Roman"/>
                <a:sym typeface="Symbol"/>
              </a:rPr>
              <a:t>	</a:t>
            </a:r>
            <a:r>
              <a:rPr lang="zh-CN" altLang="en-US" b="1" dirty="0" smtClean="0">
                <a:solidFill>
                  <a:srgbClr val="7030A0"/>
                </a:solidFill>
                <a:latin typeface="Cambria"/>
                <a:ea typeface="MS Mincho"/>
                <a:cs typeface="Times New Roman"/>
                <a:sym typeface="Symbol"/>
              </a:rPr>
              <a:t>物理目标是发现</a:t>
            </a:r>
            <a:r>
              <a:rPr lang="en-US" altLang="zh-CN" b="1" dirty="0" smtClean="0">
                <a:solidFill>
                  <a:srgbClr val="7030A0"/>
                </a:solidFill>
                <a:latin typeface="Cambria"/>
                <a:ea typeface="MS Mincho"/>
                <a:cs typeface="Times New Roman"/>
                <a:sym typeface="Symbol"/>
              </a:rPr>
              <a:t>BSM</a:t>
            </a:r>
            <a:r>
              <a:rPr lang="zh-CN" altLang="en-US" b="1" dirty="0" smtClean="0">
                <a:solidFill>
                  <a:srgbClr val="7030A0"/>
                </a:solidFill>
                <a:latin typeface="Cambria"/>
                <a:ea typeface="MS Mincho"/>
                <a:cs typeface="Times New Roman"/>
                <a:sym typeface="Symbol"/>
              </a:rPr>
              <a:t>新物理</a:t>
            </a:r>
            <a:r>
              <a:rPr lang="en-US" altLang="zh-CN" dirty="0" smtClean="0">
                <a:solidFill>
                  <a:prstClr val="black"/>
                </a:solidFill>
                <a:latin typeface="Cambria"/>
                <a:ea typeface="MS Mincho"/>
                <a:cs typeface="Times New Roman"/>
              </a:rPr>
              <a:t></a:t>
            </a:r>
            <a:endParaRPr lang="zh-CN" altLang="en-US" dirty="0">
              <a:solidFill>
                <a:prstClr val="black"/>
              </a:solidFill>
            </a:endParaRPr>
          </a:p>
        </p:txBody>
      </p:sp>
      <p:sp>
        <p:nvSpPr>
          <p:cNvPr id="6" name="TextBox 5"/>
          <p:cNvSpPr txBox="1"/>
          <p:nvPr/>
        </p:nvSpPr>
        <p:spPr>
          <a:xfrm>
            <a:off x="2090128" y="5144973"/>
            <a:ext cx="780983" cy="369332"/>
          </a:xfrm>
          <a:prstGeom prst="rect">
            <a:avLst/>
          </a:prstGeom>
          <a:noFill/>
        </p:spPr>
        <p:txBody>
          <a:bodyPr wrap="none" rtlCol="0">
            <a:spAutoFit/>
          </a:bodyPr>
          <a:lstStyle/>
          <a:p>
            <a:r>
              <a:rPr lang="en-US" altLang="zh-CN" dirty="0" smtClean="0">
                <a:solidFill>
                  <a:srgbClr val="00B0F0"/>
                </a:solidFill>
              </a:rPr>
              <a:t>Q. Qin</a:t>
            </a:r>
            <a:endParaRPr lang="zh-CN" altLang="en-US" dirty="0">
              <a:solidFill>
                <a:srgbClr val="00B0F0"/>
              </a:solidFill>
            </a:endParaRPr>
          </a:p>
        </p:txBody>
      </p:sp>
      <p:sp>
        <p:nvSpPr>
          <p:cNvPr id="11" name="Rectangle 3"/>
          <p:cNvSpPr/>
          <p:nvPr/>
        </p:nvSpPr>
        <p:spPr>
          <a:xfrm>
            <a:off x="-8467" y="5644"/>
            <a:ext cx="9144000" cy="523220"/>
          </a:xfrm>
          <a:prstGeom prst="rect">
            <a:avLst/>
          </a:prstGeom>
          <a:solidFill>
            <a:schemeClr val="tx2">
              <a:lumMod val="40000"/>
              <a:lumOff val="60000"/>
            </a:schemeClr>
          </a:solidFill>
        </p:spPr>
        <p:txBody>
          <a:bodyPr wrap="square">
            <a:spAutoFit/>
          </a:bodyPr>
          <a:lstStyle/>
          <a:p>
            <a:pPr algn="ctr"/>
            <a:r>
              <a:rPr lang="en-US" sz="2800" b="1" dirty="0" smtClean="0">
                <a:solidFill>
                  <a:srgbClr val="0000FF"/>
                </a:solidFill>
                <a:latin typeface="Times New Roman" pitchFamily="18" charset="0"/>
                <a:cs typeface="Times New Roman" pitchFamily="18" charset="0"/>
              </a:rPr>
              <a:t>CEPC-SppC</a:t>
            </a:r>
          </a:p>
        </p:txBody>
      </p:sp>
      <p:sp>
        <p:nvSpPr>
          <p:cNvPr id="3" name="TextBox 2"/>
          <p:cNvSpPr txBox="1"/>
          <p:nvPr/>
        </p:nvSpPr>
        <p:spPr>
          <a:xfrm>
            <a:off x="7915275" y="5897303"/>
            <a:ext cx="924036" cy="338554"/>
          </a:xfrm>
          <a:prstGeom prst="rect">
            <a:avLst/>
          </a:prstGeom>
          <a:noFill/>
        </p:spPr>
        <p:txBody>
          <a:bodyPr wrap="none" rtlCol="0">
            <a:spAutoFit/>
          </a:bodyPr>
          <a:lstStyle/>
          <a:p>
            <a:r>
              <a:rPr lang="en-US" altLang="zh-CN" sz="1600" dirty="0" err="1" smtClean="0"/>
              <a:t>E</a:t>
            </a:r>
            <a:r>
              <a:rPr lang="en-US" altLang="zh-CN" sz="1600" baseline="-25000" dirty="0" err="1" smtClean="0"/>
              <a:t>cm</a:t>
            </a:r>
            <a:r>
              <a:rPr lang="en-US" altLang="zh-CN" sz="1600" dirty="0" smtClean="0"/>
              <a:t>(</a:t>
            </a:r>
            <a:r>
              <a:rPr lang="en-US" altLang="zh-CN" sz="1600" dirty="0" err="1" smtClean="0"/>
              <a:t>GeV</a:t>
            </a:r>
            <a:r>
              <a:rPr lang="en-US" altLang="zh-CN" sz="1600" dirty="0" smtClean="0"/>
              <a:t>)</a:t>
            </a:r>
            <a:endParaRPr lang="zh-CN" altLang="en-US" sz="1600" dirty="0"/>
          </a:p>
        </p:txBody>
      </p:sp>
      <p:sp>
        <p:nvSpPr>
          <p:cNvPr id="4" name="矩形 3"/>
          <p:cNvSpPr/>
          <p:nvPr/>
        </p:nvSpPr>
        <p:spPr>
          <a:xfrm>
            <a:off x="508925" y="2676816"/>
            <a:ext cx="2691475" cy="56123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608439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762000"/>
            <a:ext cx="8086481" cy="5867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7833658" y="5882311"/>
            <a:ext cx="761299" cy="369332"/>
          </a:xfrm>
          <a:prstGeom prst="rect">
            <a:avLst/>
          </a:prstGeom>
          <a:noFill/>
        </p:spPr>
        <p:txBody>
          <a:bodyPr wrap="none" rtlCol="0">
            <a:spAutoFit/>
          </a:bodyPr>
          <a:lstStyle/>
          <a:p>
            <a:r>
              <a:rPr lang="en-US" altLang="zh-CN" dirty="0" smtClean="0">
                <a:solidFill>
                  <a:srgbClr val="2E9238"/>
                </a:solidFill>
              </a:rPr>
              <a:t>T. Han</a:t>
            </a:r>
            <a:endParaRPr lang="zh-CN" altLang="en-US" dirty="0">
              <a:solidFill>
                <a:srgbClr val="2E9238"/>
              </a:solidFill>
            </a:endParaRPr>
          </a:p>
        </p:txBody>
      </p:sp>
      <p:sp>
        <p:nvSpPr>
          <p:cNvPr id="4" name="TextBox 3"/>
          <p:cNvSpPr txBox="1"/>
          <p:nvPr/>
        </p:nvSpPr>
        <p:spPr>
          <a:xfrm>
            <a:off x="381000" y="228600"/>
            <a:ext cx="3117456" cy="369332"/>
          </a:xfrm>
          <a:prstGeom prst="rect">
            <a:avLst/>
          </a:prstGeom>
          <a:noFill/>
        </p:spPr>
        <p:txBody>
          <a:bodyPr wrap="none" rtlCol="0">
            <a:spAutoFit/>
          </a:bodyPr>
          <a:lstStyle/>
          <a:p>
            <a:r>
              <a:rPr lang="en-US" altLang="zh-CN" dirty="0" smtClean="0">
                <a:solidFill>
                  <a:srgbClr val="7030A0"/>
                </a:solidFill>
              </a:rPr>
              <a:t>Borrowing from Tao Han Slides </a:t>
            </a:r>
            <a:endParaRPr lang="zh-CN" altLang="en-US" dirty="0">
              <a:solidFill>
                <a:srgbClr val="7030A0"/>
              </a:solidFill>
            </a:endParaRPr>
          </a:p>
        </p:txBody>
      </p:sp>
    </p:spTree>
    <p:extLst>
      <p:ext uri="{BB962C8B-B14F-4D97-AF65-F5344CB8AC3E}">
        <p14:creationId xmlns:p14="http://schemas.microsoft.com/office/powerpoint/2010/main" val="261239294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solidFill>
                  <a:prstClr val="black">
                    <a:tint val="75000"/>
                  </a:prstClr>
                </a:solidFill>
              </a:rPr>
              <a:t>March 20, 2014</a:t>
            </a:r>
            <a:endParaRPr lang="en-US" dirty="0">
              <a:solidFill>
                <a:prstClr val="black">
                  <a:tint val="75000"/>
                </a:prstClr>
              </a:solidFill>
            </a:endParaRPr>
          </a:p>
        </p:txBody>
      </p:sp>
      <p:sp>
        <p:nvSpPr>
          <p:cNvPr id="4" name="Rectangle 3"/>
          <p:cNvSpPr/>
          <p:nvPr/>
        </p:nvSpPr>
        <p:spPr>
          <a:xfrm>
            <a:off x="457200" y="152400"/>
            <a:ext cx="3345018"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Physics Cases for SppC</a:t>
            </a:r>
            <a:endParaRPr lang="en-US" b="1" dirty="0">
              <a:solidFill>
                <a:srgbClr val="0000FF"/>
              </a:solidFill>
              <a:latin typeface="Times New Roman" pitchFamily="18" charset="0"/>
              <a:cs typeface="Times New Roman" pitchFamily="18" charset="0"/>
            </a:endParaRPr>
          </a:p>
        </p:txBody>
      </p:sp>
      <p:pic>
        <p:nvPicPr>
          <p:cNvPr id="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6946" y="730172"/>
            <a:ext cx="8321770" cy="58992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6858000" y="6248400"/>
            <a:ext cx="639919" cy="369332"/>
          </a:xfrm>
          <a:prstGeom prst="rect">
            <a:avLst/>
          </a:prstGeom>
          <a:noFill/>
        </p:spPr>
        <p:txBody>
          <a:bodyPr wrap="none" rtlCol="0">
            <a:spAutoFit/>
          </a:bodyPr>
          <a:lstStyle/>
          <a:p>
            <a:r>
              <a:rPr lang="en-US" altLang="zh-CN" dirty="0" smtClean="0">
                <a:solidFill>
                  <a:srgbClr val="00B0F0"/>
                </a:solidFill>
              </a:rPr>
              <a:t>S. Su</a:t>
            </a:r>
            <a:endParaRPr lang="zh-CN" altLang="en-US" dirty="0">
              <a:solidFill>
                <a:srgbClr val="00B0F0"/>
              </a:solidFill>
            </a:endParaRPr>
          </a:p>
        </p:txBody>
      </p:sp>
      <p:sp>
        <p:nvSpPr>
          <p:cNvPr id="3" name="矩形 2"/>
          <p:cNvSpPr/>
          <p:nvPr/>
        </p:nvSpPr>
        <p:spPr>
          <a:xfrm>
            <a:off x="762000" y="4953000"/>
            <a:ext cx="4648200" cy="4572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535603913"/>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solidFill>
                  <a:prstClr val="black">
                    <a:tint val="75000"/>
                  </a:prstClr>
                </a:solidFill>
              </a:rPr>
              <a:t>March 20, 2014</a:t>
            </a:r>
            <a:endParaRPr lang="en-US" dirty="0">
              <a:solidFill>
                <a:prstClr val="black">
                  <a:tint val="75000"/>
                </a:prstClr>
              </a:solidFill>
            </a:endParaRPr>
          </a:p>
        </p:txBody>
      </p:sp>
      <p:sp>
        <p:nvSpPr>
          <p:cNvPr id="4" name="Rectangle 3"/>
          <p:cNvSpPr/>
          <p:nvPr/>
        </p:nvSpPr>
        <p:spPr>
          <a:xfrm>
            <a:off x="457200" y="152400"/>
            <a:ext cx="3137397"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Physics Cases of SppC</a:t>
            </a:r>
            <a:endParaRPr lang="en-US" b="1" dirty="0">
              <a:solidFill>
                <a:srgbClr val="0000FF"/>
              </a:solidFill>
              <a:latin typeface="Times New Roman" pitchFamily="18" charset="0"/>
              <a:cs typeface="Times New Roman" pitchFamily="18" charset="0"/>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 y="638448"/>
            <a:ext cx="8812095" cy="62195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7010399" y="6172200"/>
            <a:ext cx="639919" cy="369332"/>
          </a:xfrm>
          <a:prstGeom prst="rect">
            <a:avLst/>
          </a:prstGeom>
          <a:noFill/>
        </p:spPr>
        <p:txBody>
          <a:bodyPr wrap="none" rtlCol="0">
            <a:spAutoFit/>
          </a:bodyPr>
          <a:lstStyle/>
          <a:p>
            <a:r>
              <a:rPr lang="en-US" altLang="zh-CN" dirty="0" smtClean="0">
                <a:solidFill>
                  <a:srgbClr val="00B0F0"/>
                </a:solidFill>
              </a:rPr>
              <a:t>S. Su</a:t>
            </a:r>
            <a:endParaRPr lang="zh-CN" altLang="en-US" dirty="0">
              <a:solidFill>
                <a:srgbClr val="00B0F0"/>
              </a:solidFill>
            </a:endParaRPr>
          </a:p>
        </p:txBody>
      </p:sp>
      <p:sp>
        <p:nvSpPr>
          <p:cNvPr id="7" name="矩形 6"/>
          <p:cNvSpPr/>
          <p:nvPr/>
        </p:nvSpPr>
        <p:spPr>
          <a:xfrm>
            <a:off x="914400" y="4343400"/>
            <a:ext cx="5410200" cy="533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349164435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304800"/>
            <a:ext cx="2996333"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 – theory effort</a:t>
            </a:r>
            <a:endParaRPr lang="en-US" sz="2400" b="1" dirty="0">
              <a:solidFill>
                <a:srgbClr val="0000FF"/>
              </a:solidFill>
              <a:latin typeface="Times New Roman" pitchFamily="18" charset="0"/>
              <a:cs typeface="Times New Roman" pitchFamily="18" charset="0"/>
            </a:endParaRPr>
          </a:p>
        </p:txBody>
      </p:sp>
      <p:sp>
        <p:nvSpPr>
          <p:cNvPr id="5" name="TextBox 4"/>
          <p:cNvSpPr txBox="1"/>
          <p:nvPr/>
        </p:nvSpPr>
        <p:spPr>
          <a:xfrm>
            <a:off x="381000" y="967264"/>
            <a:ext cx="6585072" cy="1477328"/>
          </a:xfrm>
          <a:prstGeom prst="rect">
            <a:avLst/>
          </a:prstGeom>
          <a:noFill/>
        </p:spPr>
        <p:txBody>
          <a:bodyPr wrap="none" rtlCol="0">
            <a:spAutoFit/>
          </a:bodyPr>
          <a:lstStyle/>
          <a:p>
            <a:pPr marL="285750" indent="-285750">
              <a:buFont typeface="Wingdings" panose="05000000000000000000" pitchFamily="2" charset="2"/>
              <a:buChar char="Ø"/>
            </a:pPr>
            <a:r>
              <a:rPr lang="en-US" altLang="zh-CN" dirty="0" smtClean="0">
                <a:solidFill>
                  <a:srgbClr val="002060"/>
                </a:solidFill>
              </a:rPr>
              <a:t>Great effort by Chinese theorists,  (</a:t>
            </a:r>
            <a:r>
              <a:rPr lang="en-US" altLang="zh-CN" b="1" dirty="0" smtClean="0">
                <a:solidFill>
                  <a:srgbClr val="002060"/>
                </a:solidFill>
              </a:rPr>
              <a:t>Hong-</a:t>
            </a:r>
            <a:r>
              <a:rPr lang="en-US" altLang="zh-CN" b="1" dirty="0" err="1" smtClean="0">
                <a:solidFill>
                  <a:srgbClr val="002060"/>
                </a:solidFill>
              </a:rPr>
              <a:t>jian</a:t>
            </a:r>
            <a:r>
              <a:rPr lang="en-US" altLang="zh-CN" b="1" dirty="0" smtClean="0">
                <a:solidFill>
                  <a:srgbClr val="002060"/>
                </a:solidFill>
              </a:rPr>
              <a:t> He </a:t>
            </a:r>
            <a:r>
              <a:rPr lang="en-US" altLang="zh-CN" dirty="0" smtClean="0">
                <a:solidFill>
                  <a:srgbClr val="002060"/>
                </a:solidFill>
              </a:rPr>
              <a:t>&amp;  </a:t>
            </a:r>
            <a:r>
              <a:rPr lang="en-US" altLang="zh-CN" b="1" dirty="0" err="1" smtClean="0">
                <a:solidFill>
                  <a:srgbClr val="002060"/>
                </a:solidFill>
              </a:rPr>
              <a:t>Shouhua</a:t>
            </a:r>
            <a:r>
              <a:rPr lang="en-US" altLang="zh-CN" b="1" dirty="0" smtClean="0">
                <a:solidFill>
                  <a:srgbClr val="002060"/>
                </a:solidFill>
              </a:rPr>
              <a:t> Zhu)</a:t>
            </a:r>
          </a:p>
          <a:p>
            <a:pPr marL="742950" lvl="1" indent="-285750">
              <a:buFont typeface="Arial" panose="020B0604020202020204" pitchFamily="34" charset="0"/>
              <a:buChar char="•"/>
            </a:pPr>
            <a:r>
              <a:rPr lang="en-US" altLang="zh-CN" dirty="0" smtClean="0">
                <a:solidFill>
                  <a:prstClr val="black"/>
                </a:solidFill>
              </a:rPr>
              <a:t>Sub-groups formed</a:t>
            </a:r>
          </a:p>
          <a:p>
            <a:pPr marL="742950" lvl="1" indent="-285750">
              <a:buFont typeface="Arial" panose="020B0604020202020204" pitchFamily="34" charset="0"/>
              <a:buChar char="•"/>
            </a:pPr>
            <a:r>
              <a:rPr lang="en-US" altLang="zh-CN" dirty="0" smtClean="0">
                <a:solidFill>
                  <a:prstClr val="black"/>
                </a:solidFill>
              </a:rPr>
              <a:t>Meetings</a:t>
            </a:r>
          </a:p>
          <a:p>
            <a:pPr marL="742950" lvl="1" indent="-285750">
              <a:buFont typeface="Arial" panose="020B0604020202020204" pitchFamily="34" charset="0"/>
              <a:buChar char="•"/>
            </a:pPr>
            <a:r>
              <a:rPr lang="en-US" altLang="zh-CN" dirty="0" smtClean="0">
                <a:solidFill>
                  <a:prstClr val="black"/>
                </a:solidFill>
              </a:rPr>
              <a:t>Document </a:t>
            </a:r>
            <a:r>
              <a:rPr lang="fr-FR" altLang="zh-CN" dirty="0" smtClean="0">
                <a:solidFill>
                  <a:prstClr val="black"/>
                </a:solidFill>
              </a:rPr>
              <a:t>" </a:t>
            </a:r>
            <a:r>
              <a:rPr lang="fr-FR" altLang="zh-CN" dirty="0">
                <a:solidFill>
                  <a:prstClr val="black"/>
                </a:solidFill>
              </a:rPr>
              <a:t>Higgs Physics at CEPC-SPPC " </a:t>
            </a:r>
            <a:r>
              <a:rPr lang="fr-FR" altLang="zh-CN" dirty="0" smtClean="0">
                <a:solidFill>
                  <a:prstClr val="black"/>
                </a:solidFill>
              </a:rPr>
              <a:t>in progress</a:t>
            </a:r>
          </a:p>
          <a:p>
            <a:pPr lvl="1"/>
            <a:endParaRPr lang="en-US" altLang="zh-CN" dirty="0" smtClean="0">
              <a:solidFill>
                <a:prstClr val="black"/>
              </a:solidFill>
            </a:endParaRP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381" y="2444592"/>
            <a:ext cx="4439555" cy="2590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48858" y="2527305"/>
            <a:ext cx="3379192" cy="41614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9820" y="5257800"/>
            <a:ext cx="3627977" cy="1447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矩形 6"/>
          <p:cNvSpPr/>
          <p:nvPr/>
        </p:nvSpPr>
        <p:spPr>
          <a:xfrm>
            <a:off x="257381" y="2444592"/>
            <a:ext cx="4439555" cy="2590800"/>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285273935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600" y="152400"/>
            <a:ext cx="5453609" cy="523220"/>
          </a:xfrm>
          <a:prstGeom prst="rect">
            <a:avLst/>
          </a:prstGeom>
        </p:spPr>
        <p:txBody>
          <a:bodyPr wrap="none">
            <a:spAutoFit/>
          </a:bodyPr>
          <a:lstStyle/>
          <a:p>
            <a:r>
              <a:rPr lang="en-US" sz="2800" b="1" dirty="0" smtClean="0">
                <a:solidFill>
                  <a:srgbClr val="0000FF"/>
                </a:solidFill>
                <a:latin typeface="Times New Roman" pitchFamily="18" charset="0"/>
                <a:cs typeface="Times New Roman" pitchFamily="18" charset="0"/>
              </a:rPr>
              <a:t>CEPC – current accelerator status</a:t>
            </a:r>
          </a:p>
        </p:txBody>
      </p:sp>
      <p:graphicFrame>
        <p:nvGraphicFramePr>
          <p:cNvPr id="3" name="表格 2"/>
          <p:cNvGraphicFramePr>
            <a:graphicFrameLocks noGrp="1"/>
          </p:cNvGraphicFramePr>
          <p:nvPr>
            <p:extLst>
              <p:ext uri="{D42A27DB-BD31-4B8C-83A1-F6EECF244321}">
                <p14:modId xmlns:p14="http://schemas.microsoft.com/office/powerpoint/2010/main" val="1758767328"/>
              </p:ext>
            </p:extLst>
          </p:nvPr>
        </p:nvGraphicFramePr>
        <p:xfrm>
          <a:off x="457200" y="1828800"/>
          <a:ext cx="4118496" cy="4007562"/>
        </p:xfrm>
        <a:graphic>
          <a:graphicData uri="http://schemas.openxmlformats.org/drawingml/2006/table">
            <a:tbl>
              <a:tblPr/>
              <a:tblGrid>
                <a:gridCol w="2413040"/>
                <a:gridCol w="489865"/>
                <a:gridCol w="1215591"/>
              </a:tblGrid>
              <a:tr h="212349">
                <a:tc>
                  <a:txBody>
                    <a:bodyPr/>
                    <a:lstStyle/>
                    <a:p>
                      <a:pPr algn="l" fontAlgn="ctr"/>
                      <a:r>
                        <a:rPr lang="en-US" sz="1100" b="1" i="0" u="none" strike="noStrike" dirty="0">
                          <a:solidFill>
                            <a:srgbClr val="000000"/>
                          </a:solidFill>
                          <a:effectLst/>
                          <a:latin typeface="Arial Unicode MS"/>
                        </a:rPr>
                        <a:t>Beam Parameters</a:t>
                      </a:r>
                    </a:p>
                  </a:txBody>
                  <a:tcPr marL="9525" marR="9525" marT="9525"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0" i="0" u="none" strike="noStrike">
                          <a:solidFill>
                            <a:srgbClr val="000000"/>
                          </a:solidFill>
                          <a:effectLst/>
                          <a:latin typeface="Arial Unicode MS"/>
                        </a:rPr>
                        <a:t>　</a:t>
                      </a:r>
                    </a:p>
                  </a:txBody>
                  <a:tcPr marL="9525" marR="9525" marT="9525"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1" i="0" u="none" strike="noStrike">
                          <a:solidFill>
                            <a:srgbClr val="FFFFFF"/>
                          </a:solidFill>
                          <a:effectLst/>
                          <a:latin typeface="Arial Unicode MS"/>
                        </a:rPr>
                        <a:t>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203501">
                <a:tc>
                  <a:txBody>
                    <a:bodyPr/>
                    <a:lstStyle/>
                    <a:p>
                      <a:pPr algn="l" fontAlgn="ctr"/>
                      <a:r>
                        <a:rPr lang="en-US" sz="1100" b="0" i="0" u="none" strike="noStrike">
                          <a:solidFill>
                            <a:srgbClr val="000000"/>
                          </a:solidFill>
                          <a:effectLst/>
                          <a:latin typeface="Arial Unicode MS"/>
                        </a:rPr>
                        <a:t>Beam current [I]</a:t>
                      </a:r>
                    </a:p>
                  </a:txBody>
                  <a:tcPr marL="9525" marR="9525" marT="9525"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a:noFill/>
                    </a:lnB>
                  </a:tcPr>
                </a:tc>
                <a:tc>
                  <a:txBody>
                    <a:bodyPr/>
                    <a:lstStyle/>
                    <a:p>
                      <a:pPr algn="l" fontAlgn="ctr"/>
                      <a:r>
                        <a:rPr lang="en-US" sz="1100" b="0" i="0" u="none" strike="noStrike">
                          <a:solidFill>
                            <a:srgbClr val="000000"/>
                          </a:solidFill>
                          <a:effectLst/>
                          <a:latin typeface="Arial Unicode MS"/>
                        </a:rPr>
                        <a:t>mA</a:t>
                      </a:r>
                    </a:p>
                  </a:txBody>
                  <a:tcPr marL="9525" marR="9525" marT="9525"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tcPr>
                </a:tc>
                <a:tc>
                  <a:txBody>
                    <a:bodyPr/>
                    <a:lstStyle/>
                    <a:p>
                      <a:pPr algn="l" fontAlgn="ctr"/>
                      <a:r>
                        <a:rPr lang="en-US" altLang="zh-CN" sz="1100" b="1" i="0" u="none" strike="noStrike">
                          <a:solidFill>
                            <a:srgbClr val="FFFFFF"/>
                          </a:solidFill>
                          <a:effectLst/>
                          <a:latin typeface="Arial Unicode MS"/>
                        </a:rPr>
                        <a:t>16.60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solidFill>
                      <a:srgbClr val="FF0000"/>
                    </a:solidFill>
                  </a:tcPr>
                </a:tc>
              </a:tr>
              <a:tr h="212349">
                <a:tc>
                  <a:txBody>
                    <a:bodyPr/>
                    <a:lstStyle/>
                    <a:p>
                      <a:pPr algn="l" fontAlgn="ctr"/>
                      <a:r>
                        <a:rPr lang="en-US" sz="1100" b="0" i="0" u="none" strike="noStrike">
                          <a:solidFill>
                            <a:srgbClr val="000000"/>
                          </a:solidFill>
                          <a:effectLst/>
                          <a:latin typeface="Arial Unicode MS"/>
                        </a:rPr>
                        <a:t>Bunch population [N</a:t>
                      </a:r>
                      <a:r>
                        <a:rPr lang="en-US" sz="1100" b="0" i="0" u="none" strike="noStrike" baseline="-25000">
                          <a:solidFill>
                            <a:srgbClr val="000000"/>
                          </a:solidFill>
                          <a:effectLst/>
                          <a:latin typeface="Arial Unicode MS"/>
                        </a:rPr>
                        <a:t>e</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Arial Unicode MS"/>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sz="1100" b="1" i="0" u="none" strike="noStrike">
                          <a:solidFill>
                            <a:srgbClr val="FFFFFF"/>
                          </a:solidFill>
                          <a:effectLst/>
                          <a:latin typeface="Arial Unicode MS"/>
                        </a:rPr>
                        <a:t>3.71E+11</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12349">
                <a:tc>
                  <a:txBody>
                    <a:bodyPr/>
                    <a:lstStyle/>
                    <a:p>
                      <a:pPr algn="l" fontAlgn="ctr"/>
                      <a:r>
                        <a:rPr lang="en-US" sz="1100" b="0" i="0" u="none" strike="noStrike">
                          <a:solidFill>
                            <a:srgbClr val="000000"/>
                          </a:solidFill>
                          <a:effectLst/>
                          <a:latin typeface="Arial Unicode MS"/>
                        </a:rPr>
                        <a:t>emittance-horizontal [</a:t>
                      </a:r>
                      <a:r>
                        <a:rPr lang="en-US" sz="1100" b="0" i="0" u="none" strike="noStrike">
                          <a:solidFill>
                            <a:srgbClr val="000000"/>
                          </a:solidFill>
                          <a:effectLst/>
                          <a:latin typeface="Symbol"/>
                        </a:rPr>
                        <a:t>e</a:t>
                      </a:r>
                      <a:r>
                        <a:rPr lang="en-US" sz="1100" b="0" i="0" u="none" strike="noStrike" baseline="-25000">
                          <a:solidFill>
                            <a:srgbClr val="000000"/>
                          </a:solidFill>
                          <a:effectLst/>
                          <a:latin typeface="Arial Unicode MS"/>
                        </a:rPr>
                        <a:t>x</a:t>
                      </a:r>
                      <a:r>
                        <a:rPr lang="en-US" sz="1100" b="0" i="0" u="none" strike="noStrike">
                          <a:solidFill>
                            <a:srgbClr val="000000"/>
                          </a:solidFill>
                          <a:effectLst/>
                          <a:latin typeface="Arial Unicode MS"/>
                        </a:rPr>
                        <a:t>]</a:t>
                      </a:r>
                      <a:endParaRPr lang="en-US" sz="1100" b="0" i="0" u="none" strike="noStrike">
                        <a:solidFill>
                          <a:srgbClr val="000000"/>
                        </a:solidFill>
                        <a:effectLst/>
                        <a:latin typeface="Symbol"/>
                      </a:endParaRP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m·rad</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sz="1100" b="1" i="0" u="none" strike="noStrike">
                          <a:solidFill>
                            <a:srgbClr val="FFFFFF"/>
                          </a:solidFill>
                          <a:effectLst/>
                          <a:latin typeface="Arial Unicode MS"/>
                        </a:rPr>
                        <a:t>6.79E-09</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212349">
                <a:tc>
                  <a:txBody>
                    <a:bodyPr/>
                    <a:lstStyle/>
                    <a:p>
                      <a:pPr algn="l" fontAlgn="ctr"/>
                      <a:r>
                        <a:rPr lang="en-US" sz="1100" b="0" i="0" u="none" strike="noStrike">
                          <a:solidFill>
                            <a:srgbClr val="000000"/>
                          </a:solidFill>
                          <a:effectLst/>
                          <a:latin typeface="Arial Unicode MS"/>
                        </a:rPr>
                        <a:t>emittance-vertical [</a:t>
                      </a:r>
                      <a:r>
                        <a:rPr lang="en-US" sz="1100" b="0" i="0" u="none" strike="noStrike">
                          <a:solidFill>
                            <a:srgbClr val="000000"/>
                          </a:solidFill>
                          <a:effectLst/>
                          <a:latin typeface="Symbol"/>
                        </a:rPr>
                        <a:t>e</a:t>
                      </a:r>
                      <a:r>
                        <a:rPr lang="en-US" sz="1100" b="0" i="0" u="none" strike="noStrike" baseline="-25000">
                          <a:solidFill>
                            <a:srgbClr val="000000"/>
                          </a:solidFill>
                          <a:effectLst/>
                          <a:latin typeface="Arial Unicode MS"/>
                        </a:rPr>
                        <a:t>y</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m·rad</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sz="1100" b="1" i="0" u="none" strike="noStrike">
                          <a:solidFill>
                            <a:srgbClr val="FFFFFF"/>
                          </a:solidFill>
                          <a:effectLst/>
                          <a:latin typeface="Arial Unicode MS"/>
                        </a:rPr>
                        <a:t>2.04E-11</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94653">
                <a:tc>
                  <a:txBody>
                    <a:bodyPr/>
                    <a:lstStyle/>
                    <a:p>
                      <a:pPr algn="l" fontAlgn="ctr"/>
                      <a:r>
                        <a:rPr lang="en-US" sz="1100" b="0" i="0" u="none" strike="noStrike">
                          <a:solidFill>
                            <a:srgbClr val="000000"/>
                          </a:solidFill>
                          <a:effectLst/>
                          <a:latin typeface="Arial Unicode MS"/>
                        </a:rPr>
                        <a:t>coupling factor [</a:t>
                      </a:r>
                      <a:r>
                        <a:rPr lang="en-US" sz="1100" b="0" i="0" u="none" strike="noStrike">
                          <a:solidFill>
                            <a:srgbClr val="000000"/>
                          </a:solidFill>
                          <a:effectLst/>
                          <a:latin typeface="Symbol"/>
                        </a:rPr>
                        <a:t>k</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Symbol"/>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0.003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212349">
                <a:tc>
                  <a:txBody>
                    <a:bodyPr/>
                    <a:lstStyle/>
                    <a:p>
                      <a:pPr algn="l" fontAlgn="ctr"/>
                      <a:r>
                        <a:rPr lang="en-US" sz="1100" b="0" i="0" u="none" strike="noStrike">
                          <a:solidFill>
                            <a:srgbClr val="000000"/>
                          </a:solidFill>
                          <a:effectLst/>
                          <a:latin typeface="Arial Unicode MS"/>
                        </a:rPr>
                        <a:t>Beam length SR [</a:t>
                      </a:r>
                      <a:r>
                        <a:rPr lang="en-US" sz="1100" b="0" i="0" u="none" strike="noStrike">
                          <a:solidFill>
                            <a:srgbClr val="000000"/>
                          </a:solidFill>
                          <a:effectLst/>
                          <a:latin typeface="Symbol"/>
                        </a:rPr>
                        <a:t>s</a:t>
                      </a:r>
                      <a:r>
                        <a:rPr lang="en-US" sz="1100" b="0" i="0" u="none" strike="noStrike" baseline="-25000">
                          <a:solidFill>
                            <a:srgbClr val="000000"/>
                          </a:solidFill>
                          <a:effectLst/>
                          <a:latin typeface="Arial Unicode MS"/>
                        </a:rPr>
                        <a:t>s.SR</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m</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0.00226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21197">
                <a:tc>
                  <a:txBody>
                    <a:bodyPr/>
                    <a:lstStyle/>
                    <a:p>
                      <a:pPr algn="l" fontAlgn="ctr"/>
                      <a:r>
                        <a:rPr lang="en-US" sz="1100" b="0" i="0" u="none" strike="noStrike">
                          <a:solidFill>
                            <a:srgbClr val="000000"/>
                          </a:solidFill>
                          <a:effectLst/>
                          <a:latin typeface="Arial Unicode MS"/>
                        </a:rPr>
                        <a:t>Beam length total [</a:t>
                      </a:r>
                      <a:r>
                        <a:rPr lang="en-US" sz="1100" b="0" i="0" u="none" strike="noStrike">
                          <a:solidFill>
                            <a:srgbClr val="000000"/>
                          </a:solidFill>
                          <a:effectLst/>
                          <a:latin typeface="Symbol"/>
                        </a:rPr>
                        <a:t>s</a:t>
                      </a:r>
                      <a:r>
                        <a:rPr lang="en-US" sz="1100" b="0" i="0" u="none" strike="noStrike" baseline="-25000">
                          <a:solidFill>
                            <a:srgbClr val="000000"/>
                          </a:solidFill>
                          <a:effectLst/>
                          <a:latin typeface="Arial Unicode MS"/>
                        </a:rPr>
                        <a:t>s.tot</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ctr"/>
                      <a:r>
                        <a:rPr lang="en-US" sz="1100" b="0" i="0" u="none" strike="noStrike">
                          <a:solidFill>
                            <a:srgbClr val="000000"/>
                          </a:solidFill>
                          <a:effectLst/>
                          <a:latin typeface="Arial Unicode MS"/>
                        </a:rPr>
                        <a:t>m</a:t>
                      </a:r>
                    </a:p>
                  </a:txBody>
                  <a:tcPr marL="9525" marR="9525" marT="9525" marB="0" anchor="ctr">
                    <a:lnL>
                      <a:noFill/>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l" fontAlgn="ctr"/>
                      <a:r>
                        <a:rPr lang="en-US" altLang="zh-CN" sz="1100" b="1" i="0" u="none" strike="noStrike">
                          <a:solidFill>
                            <a:srgbClr val="FFFFFF"/>
                          </a:solidFill>
                          <a:effectLst/>
                          <a:latin typeface="Arial Unicode MS"/>
                        </a:rPr>
                        <a:t>0.00258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FF0000"/>
                    </a:solidFill>
                  </a:tcPr>
                </a:tc>
              </a:tr>
              <a:tr h="212349">
                <a:tc>
                  <a:txBody>
                    <a:bodyPr/>
                    <a:lstStyle/>
                    <a:p>
                      <a:pPr algn="l" fontAlgn="ctr"/>
                      <a:r>
                        <a:rPr lang="en-US" sz="1100" b="1" i="0" u="none" strike="noStrike">
                          <a:solidFill>
                            <a:srgbClr val="000000"/>
                          </a:solidFill>
                          <a:effectLst/>
                          <a:latin typeface="Arial Unicode MS"/>
                        </a:rPr>
                        <a:t>Interation Point Parameters</a:t>
                      </a:r>
                    </a:p>
                  </a:txBody>
                  <a:tcPr marL="9525" marR="9525" marT="9525"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0" i="0" u="none" strike="noStrike">
                          <a:solidFill>
                            <a:srgbClr val="000000"/>
                          </a:solidFill>
                          <a:effectLst/>
                          <a:latin typeface="宋体"/>
                        </a:rPr>
                        <a:t>　</a:t>
                      </a:r>
                    </a:p>
                  </a:txBody>
                  <a:tcPr marL="9525" marR="9525" marT="9525"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1" i="0" u="none" strike="noStrike">
                          <a:solidFill>
                            <a:srgbClr val="FFFFFF"/>
                          </a:solidFill>
                          <a:effectLst/>
                          <a:latin typeface="Arial Unicode MS"/>
                        </a:rPr>
                        <a:t>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203501">
                <a:tc>
                  <a:txBody>
                    <a:bodyPr/>
                    <a:lstStyle/>
                    <a:p>
                      <a:pPr algn="l" fontAlgn="ctr"/>
                      <a:r>
                        <a:rPr lang="en-US" sz="1100" b="0" i="0" u="none" strike="noStrike">
                          <a:solidFill>
                            <a:srgbClr val="000000"/>
                          </a:solidFill>
                          <a:effectLst/>
                          <a:latin typeface="Arial Unicode MS"/>
                        </a:rPr>
                        <a:t>Betatron function at IP-vertical</a:t>
                      </a:r>
                      <a:r>
                        <a:rPr lang="en-US" sz="1100" b="0" i="0" u="none" strike="noStrike">
                          <a:solidFill>
                            <a:srgbClr val="000000"/>
                          </a:solidFill>
                          <a:effectLst/>
                          <a:latin typeface="Symbol"/>
                        </a:rPr>
                        <a:t> </a:t>
                      </a:r>
                      <a:r>
                        <a:rPr lang="en-US" sz="1100" b="0" i="0" u="none" strike="noStrike">
                          <a:solidFill>
                            <a:srgbClr val="000000"/>
                          </a:solidFill>
                          <a:effectLst/>
                          <a:latin typeface="Times New Roman"/>
                        </a:rPr>
                        <a:t>[</a:t>
                      </a:r>
                      <a:r>
                        <a:rPr lang="en-US" sz="1100" b="0" i="0" u="none" strike="noStrike">
                          <a:solidFill>
                            <a:srgbClr val="000000"/>
                          </a:solidFill>
                          <a:effectLst/>
                          <a:latin typeface="Symbol"/>
                        </a:rPr>
                        <a:t>b</a:t>
                      </a:r>
                      <a:r>
                        <a:rPr lang="en-US" sz="1100" b="0" i="0" u="none" strike="noStrike" baseline="-25000">
                          <a:solidFill>
                            <a:srgbClr val="000000"/>
                          </a:solidFill>
                          <a:effectLst/>
                          <a:latin typeface="Times New Roman"/>
                        </a:rPr>
                        <a:t>y</a:t>
                      </a:r>
                      <a:r>
                        <a:rPr lang="en-US" sz="1100" b="0" i="0" u="none" strike="noStrike">
                          <a:solidFill>
                            <a:srgbClr val="000000"/>
                          </a:solidFill>
                          <a:effectLst/>
                          <a:latin typeface="Times New Roman"/>
                        </a:rPr>
                        <a:t>]</a:t>
                      </a:r>
                      <a:endParaRPr lang="en-US" sz="1100" b="0" i="0" u="none" strike="noStrike">
                        <a:solidFill>
                          <a:srgbClr val="000000"/>
                        </a:solidFill>
                        <a:effectLst/>
                        <a:latin typeface="Arial Unicode MS"/>
                      </a:endParaRPr>
                    </a:p>
                  </a:txBody>
                  <a:tcPr marL="9525" marR="9525" marT="9525"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a:noFill/>
                    </a:lnB>
                  </a:tcPr>
                </a:tc>
                <a:tc>
                  <a:txBody>
                    <a:bodyPr/>
                    <a:lstStyle/>
                    <a:p>
                      <a:pPr algn="l" fontAlgn="ctr"/>
                      <a:r>
                        <a:rPr lang="en-US" sz="1100" b="0" i="0" u="none" strike="noStrike">
                          <a:solidFill>
                            <a:srgbClr val="000000"/>
                          </a:solidFill>
                          <a:effectLst/>
                          <a:latin typeface="Arial Unicode MS"/>
                        </a:rPr>
                        <a:t>m</a:t>
                      </a:r>
                    </a:p>
                  </a:txBody>
                  <a:tcPr marL="9525" marR="9525" marT="9525"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tcPr>
                </a:tc>
                <a:tc>
                  <a:txBody>
                    <a:bodyPr/>
                    <a:lstStyle/>
                    <a:p>
                      <a:pPr algn="l" fontAlgn="ctr"/>
                      <a:r>
                        <a:rPr lang="en-US" altLang="zh-CN" sz="1100" b="1" i="0" u="none" strike="noStrike">
                          <a:solidFill>
                            <a:srgbClr val="FFFFFF"/>
                          </a:solidFill>
                          <a:effectLst/>
                          <a:latin typeface="Arial Unicode MS"/>
                        </a:rPr>
                        <a:t>0.0012</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solidFill>
                      <a:srgbClr val="3333CC"/>
                    </a:solidFill>
                  </a:tcPr>
                </a:tc>
              </a:tr>
              <a:tr h="212349">
                <a:tc>
                  <a:txBody>
                    <a:bodyPr/>
                    <a:lstStyle/>
                    <a:p>
                      <a:pPr algn="l" fontAlgn="ctr"/>
                      <a:r>
                        <a:rPr lang="en-US" sz="1100" b="0" i="0" u="none" strike="noStrike">
                          <a:solidFill>
                            <a:srgbClr val="000000"/>
                          </a:solidFill>
                          <a:effectLst/>
                          <a:latin typeface="Arial Unicode MS"/>
                        </a:rPr>
                        <a:t>Betatron function at IP-horizontal [</a:t>
                      </a:r>
                      <a:r>
                        <a:rPr lang="en-US" sz="1100" b="0" i="0" u="none" strike="noStrike">
                          <a:solidFill>
                            <a:srgbClr val="000000"/>
                          </a:solidFill>
                          <a:effectLst/>
                          <a:latin typeface="Symbol"/>
                        </a:rPr>
                        <a:t>b</a:t>
                      </a:r>
                      <a:r>
                        <a:rPr lang="en-US" sz="1100" b="0" i="0" u="none" strike="noStrike" baseline="-25000">
                          <a:solidFill>
                            <a:srgbClr val="000000"/>
                          </a:solidFill>
                          <a:effectLst/>
                          <a:latin typeface="Arial Unicode MS"/>
                        </a:rPr>
                        <a:t>x</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m</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0.8</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194653">
                <a:tc>
                  <a:txBody>
                    <a:bodyPr/>
                    <a:lstStyle/>
                    <a:p>
                      <a:pPr algn="l" fontAlgn="ctr"/>
                      <a:r>
                        <a:rPr lang="en-US" sz="1100" b="0" i="0" u="none" strike="noStrike">
                          <a:solidFill>
                            <a:srgbClr val="000000"/>
                          </a:solidFill>
                          <a:effectLst/>
                          <a:latin typeface="Arial Unicode MS"/>
                        </a:rPr>
                        <a:t>Transverse size [</a:t>
                      </a:r>
                      <a:r>
                        <a:rPr lang="en-US" sz="1100" b="0" i="0" u="none" strike="noStrike">
                          <a:solidFill>
                            <a:srgbClr val="000000"/>
                          </a:solidFill>
                          <a:effectLst/>
                          <a:latin typeface="Symbol"/>
                        </a:rPr>
                        <a:t>s</a:t>
                      </a:r>
                      <a:r>
                        <a:rPr lang="en-US" sz="800" b="0" i="0" u="none" strike="noStrike">
                          <a:solidFill>
                            <a:srgbClr val="000000"/>
                          </a:solidFill>
                          <a:effectLst/>
                          <a:latin typeface="Arial Unicode MS"/>
                        </a:rPr>
                        <a:t>x</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Symbol"/>
                        </a:rPr>
                        <a:t>m</a:t>
                      </a:r>
                      <a:r>
                        <a:rPr lang="en-US" sz="1100" b="0" i="0" u="none" strike="noStrike">
                          <a:solidFill>
                            <a:srgbClr val="000000"/>
                          </a:solidFill>
                          <a:effectLst/>
                          <a:latin typeface="Arial Unicode MS"/>
                        </a:rPr>
                        <a:t>m</a:t>
                      </a:r>
                      <a:endParaRPr lang="en-US" sz="1100" b="0" i="0" u="none" strike="noStrike">
                        <a:solidFill>
                          <a:srgbClr val="000000"/>
                        </a:solidFill>
                        <a:effectLst/>
                        <a:latin typeface="Symbol"/>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73.70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94653">
                <a:tc>
                  <a:txBody>
                    <a:bodyPr/>
                    <a:lstStyle/>
                    <a:p>
                      <a:pPr algn="l" fontAlgn="ctr"/>
                      <a:r>
                        <a:rPr lang="en-US" sz="1100" b="0" i="0" u="none" strike="noStrike">
                          <a:solidFill>
                            <a:srgbClr val="000000"/>
                          </a:solidFill>
                          <a:effectLst/>
                          <a:latin typeface="Arial Unicode MS"/>
                        </a:rPr>
                        <a:t>Transverse size</a:t>
                      </a:r>
                      <a:r>
                        <a:rPr lang="en-US" sz="1100" b="0" i="0" u="none" strike="noStrike">
                          <a:solidFill>
                            <a:srgbClr val="000000"/>
                          </a:solidFill>
                          <a:effectLst/>
                          <a:latin typeface="Symbol"/>
                        </a:rPr>
                        <a:t> [s</a:t>
                      </a:r>
                      <a:r>
                        <a:rPr lang="en-US" sz="800" b="0" i="0" u="none" strike="noStrike">
                          <a:solidFill>
                            <a:srgbClr val="000000"/>
                          </a:solidFill>
                          <a:effectLst/>
                          <a:latin typeface="Arial Unicode MS"/>
                        </a:rPr>
                        <a:t>y</a:t>
                      </a:r>
                      <a:r>
                        <a:rPr lang="en-US" sz="1100" b="0" i="0" u="none" strike="noStrike">
                          <a:solidFill>
                            <a:srgbClr val="000000"/>
                          </a:solidFill>
                          <a:effectLst/>
                          <a:latin typeface="Symbol"/>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Symbol"/>
                        </a:rPr>
                        <a:t>m</a:t>
                      </a:r>
                      <a:r>
                        <a:rPr lang="en-US" sz="1100" b="0" i="0" u="none" strike="noStrike">
                          <a:solidFill>
                            <a:srgbClr val="000000"/>
                          </a:solidFill>
                          <a:effectLst/>
                          <a:latin typeface="Arial Unicode MS"/>
                        </a:rPr>
                        <a:t>m</a:t>
                      </a:r>
                      <a:endParaRPr lang="en-US" sz="1100" b="0" i="0" u="none" strike="noStrike">
                        <a:solidFill>
                          <a:srgbClr val="000000"/>
                        </a:solidFill>
                        <a:effectLst/>
                        <a:latin typeface="Symbol"/>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0.16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12349">
                <a:tc>
                  <a:txBody>
                    <a:bodyPr/>
                    <a:lstStyle/>
                    <a:p>
                      <a:pPr algn="l" fontAlgn="ctr"/>
                      <a:r>
                        <a:rPr lang="en-US" sz="1100" b="0" i="0" u="none" strike="noStrike">
                          <a:solidFill>
                            <a:srgbClr val="000000"/>
                          </a:solidFill>
                          <a:effectLst/>
                          <a:latin typeface="Arial Unicode MS"/>
                        </a:rPr>
                        <a:t>Beam-beam parameter [</a:t>
                      </a:r>
                      <a:r>
                        <a:rPr lang="en-US" sz="1100" b="0" i="0" u="none" strike="noStrike">
                          <a:solidFill>
                            <a:srgbClr val="000000"/>
                          </a:solidFill>
                          <a:effectLst/>
                          <a:latin typeface="Symbol"/>
                        </a:rPr>
                        <a:t>x</a:t>
                      </a:r>
                      <a:r>
                        <a:rPr lang="en-US" sz="1100" b="0" i="0" u="none" strike="noStrike" baseline="-25000">
                          <a:solidFill>
                            <a:srgbClr val="000000"/>
                          </a:solidFill>
                          <a:effectLst/>
                          <a:latin typeface="Arial Unicode MS"/>
                        </a:rPr>
                        <a:t>x</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宋体"/>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0.104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12349">
                <a:tc>
                  <a:txBody>
                    <a:bodyPr/>
                    <a:lstStyle/>
                    <a:p>
                      <a:pPr algn="l" fontAlgn="ctr"/>
                      <a:r>
                        <a:rPr lang="en-US" sz="1100" b="0" i="0" u="none" strike="noStrike">
                          <a:solidFill>
                            <a:srgbClr val="000000"/>
                          </a:solidFill>
                          <a:effectLst/>
                          <a:latin typeface="Arial Unicode MS"/>
                        </a:rPr>
                        <a:t>Beam-beam parameter [</a:t>
                      </a:r>
                      <a:r>
                        <a:rPr lang="en-US" sz="1100" b="0" i="0" u="none" strike="noStrike">
                          <a:solidFill>
                            <a:srgbClr val="000000"/>
                          </a:solidFill>
                          <a:effectLst/>
                          <a:latin typeface="Symbol"/>
                        </a:rPr>
                        <a:t>x</a:t>
                      </a:r>
                      <a:r>
                        <a:rPr lang="en-US" sz="1100" b="0" i="0" u="none" strike="noStrike" baseline="-25000">
                          <a:solidFill>
                            <a:srgbClr val="000000"/>
                          </a:solidFill>
                          <a:effectLst/>
                          <a:latin typeface="Arial Unicode MS"/>
                        </a:rPr>
                        <a:t>y</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宋体"/>
                      </a:endParaRP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0.074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94653">
                <a:tc>
                  <a:txBody>
                    <a:bodyPr/>
                    <a:lstStyle/>
                    <a:p>
                      <a:pPr algn="l" fontAlgn="ctr"/>
                      <a:r>
                        <a:rPr lang="en-US" sz="1100" b="0" i="0" u="none" strike="noStrike">
                          <a:solidFill>
                            <a:srgbClr val="000000"/>
                          </a:solidFill>
                          <a:effectLst/>
                          <a:latin typeface="Arial Unicode MS"/>
                        </a:rPr>
                        <a:t>Hourglass factor</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Fh</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0.687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12349">
                <a:tc>
                  <a:txBody>
                    <a:bodyPr/>
                    <a:lstStyle/>
                    <a:p>
                      <a:pPr algn="l" fontAlgn="ctr"/>
                      <a:r>
                        <a:rPr lang="en-US" sz="1100" b="0" i="0" u="none" strike="noStrike">
                          <a:solidFill>
                            <a:srgbClr val="000000"/>
                          </a:solidFill>
                          <a:effectLst/>
                          <a:latin typeface="Arial Unicode MS"/>
                        </a:rPr>
                        <a:t> Lifetime due to Beamstrahlung-Telnov [</a:t>
                      </a:r>
                      <a:r>
                        <a:rPr lang="en-US" sz="1100" b="0" i="0" u="none" strike="noStrike">
                          <a:solidFill>
                            <a:srgbClr val="000000"/>
                          </a:solidFill>
                          <a:effectLst/>
                          <a:latin typeface="Symbol"/>
                        </a:rPr>
                        <a:t>t</a:t>
                      </a:r>
                      <a:r>
                        <a:rPr lang="en-US" sz="1100" b="0" i="0" u="none" strike="noStrike" baseline="-25000">
                          <a:solidFill>
                            <a:srgbClr val="000000"/>
                          </a:solidFill>
                          <a:effectLst/>
                          <a:latin typeface="Arial Unicode MS"/>
                        </a:rPr>
                        <a:t>BS</a:t>
                      </a:r>
                      <a:r>
                        <a:rPr lang="en-US" sz="1100" b="0" i="0" u="none" strike="noStrike">
                          <a:solidFill>
                            <a:srgbClr val="000000"/>
                          </a:solidFill>
                          <a:effectLst/>
                          <a:latin typeface="Arial Unicode MS"/>
                        </a:rPr>
                        <a:t>]</a:t>
                      </a:r>
                    </a:p>
                  </a:txBody>
                  <a:tcPr marL="9525" marR="9525" marT="9525"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min</a:t>
                      </a:r>
                    </a:p>
                  </a:txBody>
                  <a:tcPr marL="9525" marR="9525" marT="9525"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2028 </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203501">
                <a:tc>
                  <a:txBody>
                    <a:bodyPr/>
                    <a:lstStyle/>
                    <a:p>
                      <a:pPr algn="l" fontAlgn="ctr"/>
                      <a:r>
                        <a:rPr lang="en-US" sz="1100" b="0" i="0" u="none" strike="noStrike">
                          <a:solidFill>
                            <a:srgbClr val="000000"/>
                          </a:solidFill>
                          <a:effectLst/>
                          <a:latin typeface="Arial Unicode MS"/>
                        </a:rPr>
                        <a:t>Lifetime due to Beamstrahlung [simulation]</a:t>
                      </a:r>
                    </a:p>
                  </a:txBody>
                  <a:tcPr marL="9525" marR="9525" marT="9525" marB="0" anchor="ctr">
                    <a:lnL w="1905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ctr"/>
                      <a:r>
                        <a:rPr lang="en-US" sz="1100" b="0" i="0" u="none" strike="noStrike" dirty="0">
                          <a:solidFill>
                            <a:srgbClr val="000000"/>
                          </a:solidFill>
                          <a:effectLst/>
                          <a:latin typeface="Arial Unicode MS"/>
                        </a:rPr>
                        <a:t>min</a:t>
                      </a:r>
                    </a:p>
                  </a:txBody>
                  <a:tcPr marL="9525" marR="9525" marT="9525" marB="0" anchor="ctr">
                    <a:lnL>
                      <a:noFill/>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l" fontAlgn="ctr"/>
                      <a:r>
                        <a:rPr lang="en-US" altLang="zh-CN" sz="1100" b="1" i="0" u="none" strike="noStrike" dirty="0">
                          <a:solidFill>
                            <a:srgbClr val="FFFFFF"/>
                          </a:solidFill>
                          <a:effectLst/>
                          <a:latin typeface="Arial Unicode MS"/>
                        </a:rPr>
                        <a:t>80</a:t>
                      </a:r>
                    </a:p>
                  </a:txBody>
                  <a:tcPr marL="9525" marR="9525" marT="9525"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00B0F0"/>
                    </a:solidFill>
                  </a:tcPr>
                </a:tc>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3043539191"/>
              </p:ext>
            </p:extLst>
          </p:nvPr>
        </p:nvGraphicFramePr>
        <p:xfrm>
          <a:off x="4648200" y="1828800"/>
          <a:ext cx="4220889" cy="4501358"/>
        </p:xfrm>
        <a:graphic>
          <a:graphicData uri="http://schemas.openxmlformats.org/drawingml/2006/table">
            <a:tbl>
              <a:tblPr/>
              <a:tblGrid>
                <a:gridCol w="2473032"/>
                <a:gridCol w="502044"/>
                <a:gridCol w="1245813"/>
              </a:tblGrid>
              <a:tr h="182170">
                <a:tc>
                  <a:txBody>
                    <a:bodyPr/>
                    <a:lstStyle/>
                    <a:p>
                      <a:pPr algn="l" fontAlgn="ctr"/>
                      <a:r>
                        <a:rPr lang="en-US" sz="1100" b="1" i="0" u="none" strike="noStrike" dirty="0">
                          <a:solidFill>
                            <a:srgbClr val="000000"/>
                          </a:solidFill>
                          <a:effectLst/>
                          <a:latin typeface="Arial Unicode MS"/>
                        </a:rPr>
                        <a:t>RF Parameters</a:t>
                      </a:r>
                    </a:p>
                  </a:txBody>
                  <a:tcPr marL="8604" marR="8604" marT="8604"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0" i="0" u="none" strike="noStrike">
                          <a:solidFill>
                            <a:srgbClr val="000000"/>
                          </a:solidFill>
                          <a:effectLst/>
                          <a:latin typeface="Symbol"/>
                        </a:rPr>
                        <a:t>　</a:t>
                      </a:r>
                    </a:p>
                  </a:txBody>
                  <a:tcPr marL="8604" marR="8604" marT="8604"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1" i="0" u="none" strike="noStrike">
                          <a:solidFill>
                            <a:srgbClr val="FFFFFF"/>
                          </a:solidFill>
                          <a:effectLst/>
                          <a:latin typeface="Arial Unicode MS"/>
                        </a:rPr>
                        <a:t>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182170">
                <a:tc>
                  <a:txBody>
                    <a:bodyPr/>
                    <a:lstStyle/>
                    <a:p>
                      <a:pPr algn="l" fontAlgn="ctr"/>
                      <a:r>
                        <a:rPr lang="en-US" sz="1100" b="0" i="0" u="none" strike="noStrike" dirty="0">
                          <a:solidFill>
                            <a:srgbClr val="000000"/>
                          </a:solidFill>
                          <a:effectLst/>
                          <a:latin typeface="Arial Unicode MS"/>
                        </a:rPr>
                        <a:t>RF voltage [</a:t>
                      </a:r>
                      <a:r>
                        <a:rPr lang="en-US" sz="1100" b="0" i="0" u="none" strike="noStrike" dirty="0" err="1">
                          <a:solidFill>
                            <a:srgbClr val="000000"/>
                          </a:solidFill>
                          <a:effectLst/>
                          <a:latin typeface="Arial Unicode MS"/>
                        </a:rPr>
                        <a:t>V</a:t>
                      </a:r>
                      <a:r>
                        <a:rPr lang="en-US" sz="900" b="0" i="0" u="none" strike="noStrike" dirty="0" err="1">
                          <a:solidFill>
                            <a:srgbClr val="000000"/>
                          </a:solidFill>
                          <a:effectLst/>
                          <a:latin typeface="Arial Unicode MS"/>
                        </a:rPr>
                        <a:t>rf</a:t>
                      </a:r>
                      <a:r>
                        <a:rPr lang="en-US" sz="1400" b="0" i="0" u="none" strike="noStrike" dirty="0">
                          <a:solidFill>
                            <a:srgbClr val="000000"/>
                          </a:solidFill>
                          <a:effectLst/>
                          <a:latin typeface="Arial Unicode MS"/>
                        </a:rPr>
                        <a:t>]</a:t>
                      </a:r>
                      <a:endParaRPr lang="en-US" sz="1100" b="0" i="0" u="none" strike="noStrike" dirty="0">
                        <a:solidFill>
                          <a:srgbClr val="000000"/>
                        </a:solidFill>
                        <a:effectLst/>
                        <a:latin typeface="Arial Unicode MS"/>
                      </a:endParaRPr>
                    </a:p>
                  </a:txBody>
                  <a:tcPr marL="8604" marR="8604" marT="8604"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a:noFill/>
                    </a:lnB>
                  </a:tcPr>
                </a:tc>
                <a:tc>
                  <a:txBody>
                    <a:bodyPr/>
                    <a:lstStyle/>
                    <a:p>
                      <a:pPr algn="l" fontAlgn="ctr"/>
                      <a:r>
                        <a:rPr lang="en-US" sz="1100" b="0" i="0" u="none" strike="noStrike">
                          <a:solidFill>
                            <a:srgbClr val="000000"/>
                          </a:solidFill>
                          <a:effectLst/>
                          <a:latin typeface="Arial Unicode MS"/>
                        </a:rPr>
                        <a:t>GV</a:t>
                      </a:r>
                    </a:p>
                  </a:txBody>
                  <a:tcPr marL="8604" marR="8604" marT="8604"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tcPr>
                </a:tc>
                <a:tc>
                  <a:txBody>
                    <a:bodyPr/>
                    <a:lstStyle/>
                    <a:p>
                      <a:pPr algn="l" fontAlgn="ctr"/>
                      <a:r>
                        <a:rPr lang="en-US" altLang="zh-CN" sz="1100" b="1" i="0" u="none" strike="noStrike">
                          <a:solidFill>
                            <a:srgbClr val="FFFFFF"/>
                          </a:solidFill>
                          <a:effectLst/>
                          <a:latin typeface="Arial Unicode MS"/>
                        </a:rPr>
                        <a:t>6.87</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solidFill>
                      <a:srgbClr val="3333CC"/>
                    </a:solidFill>
                  </a:tcPr>
                </a:tc>
              </a:tr>
              <a:tr h="174579">
                <a:tc>
                  <a:txBody>
                    <a:bodyPr/>
                    <a:lstStyle/>
                    <a:p>
                      <a:pPr algn="l" fontAlgn="ctr"/>
                      <a:r>
                        <a:rPr lang="en-US" sz="1100" b="0" i="0" u="none" strike="noStrike">
                          <a:solidFill>
                            <a:srgbClr val="000000"/>
                          </a:solidFill>
                          <a:effectLst/>
                          <a:latin typeface="Arial Unicode MS"/>
                        </a:rPr>
                        <a:t>RF frequency [f</a:t>
                      </a:r>
                      <a:r>
                        <a:rPr lang="en-US" sz="900" b="0" i="0" u="none" strike="noStrike">
                          <a:solidFill>
                            <a:srgbClr val="000000"/>
                          </a:solidFill>
                          <a:effectLst/>
                          <a:latin typeface="Arial Unicode MS"/>
                        </a:rPr>
                        <a:t>rf</a:t>
                      </a:r>
                      <a:r>
                        <a:rPr lang="en-US" sz="1400" b="0" i="0" u="none" strike="noStrike">
                          <a:solidFill>
                            <a:srgbClr val="000000"/>
                          </a:solidFill>
                          <a:effectLst/>
                          <a:latin typeface="Arial Unicode MS"/>
                        </a:rPr>
                        <a:t>]</a:t>
                      </a:r>
                      <a:endParaRPr lang="en-US" sz="1100" b="0" i="0" u="none" strike="noStrike">
                        <a:solidFill>
                          <a:srgbClr val="000000"/>
                        </a:solidFill>
                        <a:effectLst/>
                        <a:latin typeface="Arial Unicode MS"/>
                      </a:endParaRP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GHz</a:t>
                      </a: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0.7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66989">
                <a:tc>
                  <a:txBody>
                    <a:bodyPr/>
                    <a:lstStyle/>
                    <a:p>
                      <a:pPr algn="l" fontAlgn="ctr"/>
                      <a:r>
                        <a:rPr lang="en-US" sz="1100" b="0" i="0" u="none" strike="noStrike">
                          <a:solidFill>
                            <a:srgbClr val="000000"/>
                          </a:solidFill>
                          <a:effectLst/>
                          <a:latin typeface="Arial Unicode MS"/>
                        </a:rPr>
                        <a:t>Harmonic number [h]</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Arial Unicode MS"/>
                      </a:endParaRP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125208</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166989">
                <a:tc>
                  <a:txBody>
                    <a:bodyPr/>
                    <a:lstStyle/>
                    <a:p>
                      <a:pPr algn="l" fontAlgn="ctr"/>
                      <a:r>
                        <a:rPr lang="en-US" sz="1100" b="0" i="0" u="none" strike="noStrike">
                          <a:solidFill>
                            <a:srgbClr val="000000"/>
                          </a:solidFill>
                          <a:effectLst/>
                          <a:latin typeface="Arial Unicode MS"/>
                        </a:rPr>
                        <a:t>Synchrotron oscillation tune</a:t>
                      </a:r>
                      <a:r>
                        <a:rPr lang="en-US" sz="1100" b="0" i="0" u="none" strike="noStrike">
                          <a:solidFill>
                            <a:srgbClr val="000000"/>
                          </a:solidFill>
                          <a:effectLst/>
                          <a:latin typeface="宋体"/>
                        </a:rPr>
                        <a:t> [</a:t>
                      </a:r>
                      <a:r>
                        <a:rPr lang="en-US" sz="1100" b="0" i="0" u="none" strike="noStrike">
                          <a:solidFill>
                            <a:srgbClr val="000000"/>
                          </a:solidFill>
                          <a:effectLst/>
                          <a:latin typeface="Symbol"/>
                        </a:rPr>
                        <a:t>n</a:t>
                      </a:r>
                      <a:r>
                        <a:rPr lang="en-US" sz="1100" b="0" i="0" u="none" strike="noStrike" baseline="-25000">
                          <a:solidFill>
                            <a:srgbClr val="000000"/>
                          </a:solidFill>
                          <a:effectLst/>
                          <a:latin typeface="宋体"/>
                        </a:rPr>
                        <a:t>s</a:t>
                      </a:r>
                      <a:r>
                        <a:rPr lang="en-US" sz="1100" b="0" i="0" u="none" strike="noStrike">
                          <a:solidFill>
                            <a:srgbClr val="000000"/>
                          </a:solidFill>
                          <a:effectLst/>
                          <a:latin typeface="宋体"/>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宋体"/>
                      </a:endParaRP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0.206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74579">
                <a:tc>
                  <a:txBody>
                    <a:bodyPr/>
                    <a:lstStyle/>
                    <a:p>
                      <a:pPr algn="l" fontAlgn="ctr"/>
                      <a:r>
                        <a:rPr lang="en-US" sz="1100" b="0" i="0" u="none" strike="noStrike">
                          <a:solidFill>
                            <a:srgbClr val="000000"/>
                          </a:solidFill>
                          <a:effectLst/>
                          <a:latin typeface="Arial Unicode MS"/>
                        </a:rPr>
                        <a:t>Energy acceptance RF </a:t>
                      </a:r>
                      <a:r>
                        <a:rPr lang="en-US" sz="1100" b="0" i="0" u="none" strike="noStrike">
                          <a:solidFill>
                            <a:srgbClr val="000000"/>
                          </a:solidFill>
                          <a:effectLst/>
                          <a:latin typeface="宋体"/>
                        </a:rPr>
                        <a:t>[</a:t>
                      </a:r>
                      <a:r>
                        <a:rPr lang="en-US" sz="1100" b="0" i="0" u="none" strike="noStrike">
                          <a:solidFill>
                            <a:srgbClr val="000000"/>
                          </a:solidFill>
                          <a:effectLst/>
                          <a:latin typeface="Symbol"/>
                        </a:rPr>
                        <a:t>h</a:t>
                      </a:r>
                      <a:r>
                        <a:rPr lang="en-US" sz="1100" b="0" i="0" u="none" strike="noStrike">
                          <a:solidFill>
                            <a:srgbClr val="000000"/>
                          </a:solidFill>
                          <a:effectLst/>
                          <a:latin typeface="宋体"/>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ctr"/>
                      <a:r>
                        <a:rPr lang="en-US" altLang="zh-CN" sz="1100" b="0" i="0" u="none" strike="noStrike">
                          <a:solidFill>
                            <a:srgbClr val="000000"/>
                          </a:solidFill>
                          <a:effectLst/>
                          <a:latin typeface="Arial Unicode MS"/>
                        </a:rPr>
                        <a:t>%</a:t>
                      </a:r>
                    </a:p>
                  </a:txBody>
                  <a:tcPr marL="8604" marR="8604" marT="8604" marB="0" anchor="ctr">
                    <a:lnL>
                      <a:noFill/>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l" fontAlgn="ctr"/>
                      <a:r>
                        <a:rPr lang="en-US" altLang="zh-CN" sz="1100" b="1" i="0" u="none" strike="noStrike">
                          <a:solidFill>
                            <a:srgbClr val="FFFFFF"/>
                          </a:solidFill>
                          <a:effectLst/>
                          <a:latin typeface="Arial Unicode MS"/>
                        </a:rPr>
                        <a:t>5.36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FF0000"/>
                    </a:solidFill>
                  </a:tcPr>
                </a:tc>
              </a:tr>
              <a:tr h="182170">
                <a:tc>
                  <a:txBody>
                    <a:bodyPr/>
                    <a:lstStyle/>
                    <a:p>
                      <a:pPr algn="l" fontAlgn="ctr"/>
                      <a:r>
                        <a:rPr lang="en-US" sz="1100" b="1" i="0" u="none" strike="noStrike">
                          <a:solidFill>
                            <a:srgbClr val="000000"/>
                          </a:solidFill>
                          <a:effectLst/>
                          <a:latin typeface="Arial Unicode MS"/>
                        </a:rPr>
                        <a:t>Synchrotron Radiation</a:t>
                      </a:r>
                    </a:p>
                  </a:txBody>
                  <a:tcPr marL="8604" marR="8604" marT="8604"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0" i="0" u="none" strike="noStrike">
                          <a:solidFill>
                            <a:srgbClr val="000000"/>
                          </a:solidFill>
                          <a:effectLst/>
                          <a:latin typeface="宋体"/>
                        </a:rPr>
                        <a:t>　</a:t>
                      </a:r>
                    </a:p>
                  </a:txBody>
                  <a:tcPr marL="8604" marR="8604" marT="8604"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1" i="0" u="none" strike="noStrike">
                          <a:solidFill>
                            <a:srgbClr val="FFFFFF"/>
                          </a:solidFill>
                          <a:effectLst/>
                          <a:latin typeface="Arial Unicode MS"/>
                        </a:rPr>
                        <a:t>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174579">
                <a:tc>
                  <a:txBody>
                    <a:bodyPr/>
                    <a:lstStyle/>
                    <a:p>
                      <a:pPr algn="l" fontAlgn="ctr"/>
                      <a:r>
                        <a:rPr lang="en-US" sz="1100" b="0" i="0" u="none" strike="noStrike">
                          <a:solidFill>
                            <a:srgbClr val="000000"/>
                          </a:solidFill>
                          <a:effectLst/>
                          <a:latin typeface="Arial Unicode MS"/>
                        </a:rPr>
                        <a:t>SR loss/turn  [U</a:t>
                      </a:r>
                      <a:r>
                        <a:rPr lang="en-US" sz="900" b="0" i="0" u="none" strike="noStrike">
                          <a:solidFill>
                            <a:srgbClr val="000000"/>
                          </a:solidFill>
                          <a:effectLst/>
                          <a:latin typeface="Arial Unicode MS"/>
                        </a:rPr>
                        <a:t>0</a:t>
                      </a:r>
                      <a:r>
                        <a:rPr lang="en-US" sz="1100" b="0" i="0" u="none" strike="noStrike">
                          <a:solidFill>
                            <a:srgbClr val="000000"/>
                          </a:solidFill>
                          <a:effectLst/>
                          <a:latin typeface="Arial Unicode MS"/>
                        </a:rPr>
                        <a:t>]</a:t>
                      </a:r>
                    </a:p>
                  </a:txBody>
                  <a:tcPr marL="8604" marR="8604" marT="8604"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a:noFill/>
                    </a:lnB>
                  </a:tcPr>
                </a:tc>
                <a:tc>
                  <a:txBody>
                    <a:bodyPr/>
                    <a:lstStyle/>
                    <a:p>
                      <a:pPr algn="l" fontAlgn="ctr"/>
                      <a:r>
                        <a:rPr lang="en-US" sz="1100" b="0" i="0" u="none" strike="noStrike">
                          <a:solidFill>
                            <a:srgbClr val="000000"/>
                          </a:solidFill>
                          <a:effectLst/>
                          <a:latin typeface="Arial Unicode MS"/>
                        </a:rPr>
                        <a:t>GeV</a:t>
                      </a:r>
                    </a:p>
                  </a:txBody>
                  <a:tcPr marL="8604" marR="8604" marT="8604"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tcPr>
                </a:tc>
                <a:tc>
                  <a:txBody>
                    <a:bodyPr/>
                    <a:lstStyle/>
                    <a:p>
                      <a:pPr algn="l" fontAlgn="ctr"/>
                      <a:r>
                        <a:rPr lang="en-US" altLang="zh-CN" sz="1100" b="1" i="0" u="none" strike="noStrike">
                          <a:solidFill>
                            <a:srgbClr val="FFFFFF"/>
                          </a:solidFill>
                          <a:effectLst/>
                          <a:latin typeface="Arial Unicode MS"/>
                        </a:rPr>
                        <a:t>3.01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solidFill>
                      <a:srgbClr val="FF0000"/>
                    </a:solidFill>
                  </a:tcPr>
                </a:tc>
              </a:tr>
              <a:tr h="166989">
                <a:tc>
                  <a:txBody>
                    <a:bodyPr/>
                    <a:lstStyle/>
                    <a:p>
                      <a:pPr algn="l" fontAlgn="ctr"/>
                      <a:r>
                        <a:rPr lang="en-US" sz="1100" b="0" i="0" u="none" strike="noStrike">
                          <a:solidFill>
                            <a:srgbClr val="000000"/>
                          </a:solidFill>
                          <a:effectLst/>
                          <a:latin typeface="Arial Unicode MS"/>
                        </a:rPr>
                        <a:t>Damping partition number  [Jx]</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Arial Unicode MS"/>
                      </a:endParaRP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1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166989">
                <a:tc>
                  <a:txBody>
                    <a:bodyPr/>
                    <a:lstStyle/>
                    <a:p>
                      <a:pPr algn="l" fontAlgn="ctr"/>
                      <a:r>
                        <a:rPr lang="en-US" sz="1100" b="0" i="0" u="none" strike="noStrike">
                          <a:solidFill>
                            <a:srgbClr val="000000"/>
                          </a:solidFill>
                          <a:effectLst/>
                          <a:latin typeface="Arial Unicode MS"/>
                        </a:rPr>
                        <a:t>Damping partition number  [Jy]</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Arial Unicode MS"/>
                      </a:endParaRP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1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166989">
                <a:tc>
                  <a:txBody>
                    <a:bodyPr/>
                    <a:lstStyle/>
                    <a:p>
                      <a:pPr algn="l" fontAlgn="ctr"/>
                      <a:r>
                        <a:rPr lang="en-US" sz="1100" b="0" i="0" u="none" strike="noStrike">
                          <a:solidFill>
                            <a:srgbClr val="000000"/>
                          </a:solidFill>
                          <a:effectLst/>
                          <a:latin typeface="Arial Unicode MS"/>
                        </a:rPr>
                        <a:t>Damping partition number </a:t>
                      </a:r>
                      <a:r>
                        <a:rPr lang="en-US" sz="1100" b="0" i="0" u="none" strike="noStrike">
                          <a:solidFill>
                            <a:srgbClr val="000000"/>
                          </a:solidFill>
                          <a:effectLst/>
                          <a:latin typeface="宋体"/>
                        </a:rPr>
                        <a:t>[J</a:t>
                      </a:r>
                      <a:r>
                        <a:rPr lang="en-US" sz="1100" b="0" i="0" u="none" strike="noStrike">
                          <a:solidFill>
                            <a:srgbClr val="000000"/>
                          </a:solidFill>
                          <a:effectLst/>
                          <a:latin typeface="Symbol"/>
                        </a:rPr>
                        <a:t>e]</a:t>
                      </a:r>
                      <a:endParaRPr lang="en-US" sz="1100" b="0" i="0" u="none" strike="noStrike">
                        <a:solidFill>
                          <a:srgbClr val="000000"/>
                        </a:solidFill>
                        <a:effectLst/>
                        <a:latin typeface="宋体"/>
                      </a:endParaRP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宋体"/>
                      </a:endParaRP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2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166989">
                <a:tc>
                  <a:txBody>
                    <a:bodyPr/>
                    <a:lstStyle/>
                    <a:p>
                      <a:pPr algn="l" fontAlgn="ctr"/>
                      <a:r>
                        <a:rPr lang="en-US" sz="1100" b="0" i="0" u="none" strike="noStrike">
                          <a:solidFill>
                            <a:srgbClr val="000000"/>
                          </a:solidFill>
                          <a:effectLst/>
                          <a:latin typeface="Arial Unicode MS"/>
                        </a:rPr>
                        <a:t>Energy spread SR </a:t>
                      </a:r>
                      <a:r>
                        <a:rPr lang="en-US" sz="1100" b="0" i="0" u="none" strike="noStrike">
                          <a:solidFill>
                            <a:srgbClr val="000000"/>
                          </a:solidFill>
                          <a:effectLst/>
                          <a:latin typeface="宋体"/>
                        </a:rPr>
                        <a:t>[</a:t>
                      </a:r>
                      <a:r>
                        <a:rPr lang="en-US" sz="1100" b="0" i="0" u="none" strike="noStrike">
                          <a:solidFill>
                            <a:srgbClr val="000000"/>
                          </a:solidFill>
                          <a:effectLst/>
                          <a:latin typeface="Symbol"/>
                        </a:rPr>
                        <a:t>s</a:t>
                      </a:r>
                      <a:r>
                        <a:rPr lang="en-US" sz="1100" b="0" i="0" u="none" strike="noStrike" baseline="-25000">
                          <a:solidFill>
                            <a:srgbClr val="000000"/>
                          </a:solidFill>
                          <a:effectLst/>
                          <a:latin typeface="Symbol"/>
                        </a:rPr>
                        <a:t>d</a:t>
                      </a:r>
                      <a:r>
                        <a:rPr lang="en-US" sz="1100" b="0" i="0" u="none" strike="noStrike" baseline="-25000">
                          <a:solidFill>
                            <a:srgbClr val="000000"/>
                          </a:solidFill>
                          <a:effectLst/>
                          <a:latin typeface="宋体"/>
                        </a:rPr>
                        <a:t>.SR</a:t>
                      </a:r>
                      <a:r>
                        <a:rPr lang="en-US" sz="1100" b="0" i="0" u="none" strike="noStrike">
                          <a:solidFill>
                            <a:srgbClr val="000000"/>
                          </a:solidFill>
                          <a:effectLst/>
                          <a:latin typeface="宋体"/>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altLang="zh-CN" sz="1100" b="0" i="0" u="none" strike="noStrike">
                          <a:solidFill>
                            <a:srgbClr val="000000"/>
                          </a:solidFill>
                          <a:effectLst/>
                          <a:latin typeface="Arial Unicode MS"/>
                        </a:rPr>
                        <a:t>%</a:t>
                      </a: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0.13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66989">
                <a:tc>
                  <a:txBody>
                    <a:bodyPr/>
                    <a:lstStyle/>
                    <a:p>
                      <a:pPr algn="l" fontAlgn="ctr"/>
                      <a:r>
                        <a:rPr lang="en-US" sz="1100" b="0" i="0" u="none" strike="noStrike">
                          <a:solidFill>
                            <a:srgbClr val="000000"/>
                          </a:solidFill>
                          <a:effectLst/>
                          <a:latin typeface="Arial Unicode MS"/>
                        </a:rPr>
                        <a:t>Energy spread BS</a:t>
                      </a:r>
                      <a:r>
                        <a:rPr lang="en-US" sz="1100" b="0" i="0" u="none" strike="noStrike">
                          <a:solidFill>
                            <a:srgbClr val="000000"/>
                          </a:solidFill>
                          <a:effectLst/>
                          <a:latin typeface="宋体"/>
                        </a:rPr>
                        <a:t> [</a:t>
                      </a:r>
                      <a:r>
                        <a:rPr lang="en-US" sz="1100" b="0" i="0" u="none" strike="noStrike">
                          <a:solidFill>
                            <a:srgbClr val="000000"/>
                          </a:solidFill>
                          <a:effectLst/>
                          <a:latin typeface="Symbol"/>
                        </a:rPr>
                        <a:t>s</a:t>
                      </a:r>
                      <a:r>
                        <a:rPr lang="en-US" sz="1100" b="0" i="0" u="none" strike="noStrike" baseline="-25000">
                          <a:solidFill>
                            <a:srgbClr val="000000"/>
                          </a:solidFill>
                          <a:effectLst/>
                          <a:latin typeface="Symbol"/>
                        </a:rPr>
                        <a:t>d</a:t>
                      </a:r>
                      <a:r>
                        <a:rPr lang="en-US" sz="1100" b="0" i="0" u="none" strike="noStrike" baseline="-25000">
                          <a:solidFill>
                            <a:srgbClr val="000000"/>
                          </a:solidFill>
                          <a:effectLst/>
                          <a:latin typeface="宋体"/>
                        </a:rPr>
                        <a:t>.BS</a:t>
                      </a:r>
                      <a:r>
                        <a:rPr lang="en-US" sz="1100" b="0" i="0" u="none" strike="noStrike">
                          <a:solidFill>
                            <a:srgbClr val="000000"/>
                          </a:solidFill>
                          <a:effectLst/>
                          <a:latin typeface="宋体"/>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altLang="zh-CN" sz="1100" b="0" i="0" u="none" strike="noStrike">
                          <a:solidFill>
                            <a:srgbClr val="000000"/>
                          </a:solidFill>
                          <a:effectLst/>
                          <a:latin typeface="Arial Unicode MS"/>
                        </a:rPr>
                        <a:t>%</a:t>
                      </a: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0.07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66989">
                <a:tc>
                  <a:txBody>
                    <a:bodyPr/>
                    <a:lstStyle/>
                    <a:p>
                      <a:pPr algn="l" fontAlgn="ctr"/>
                      <a:r>
                        <a:rPr lang="en-US" sz="1100" b="0" i="0" u="none" strike="noStrike">
                          <a:solidFill>
                            <a:srgbClr val="000000"/>
                          </a:solidFill>
                          <a:effectLst/>
                          <a:latin typeface="Arial Unicode MS"/>
                        </a:rPr>
                        <a:t>Energy spread total</a:t>
                      </a:r>
                      <a:r>
                        <a:rPr lang="en-US" sz="1100" b="0" i="0" u="none" strike="noStrike">
                          <a:solidFill>
                            <a:srgbClr val="000000"/>
                          </a:solidFill>
                          <a:effectLst/>
                          <a:latin typeface="宋体"/>
                        </a:rPr>
                        <a:t> [</a:t>
                      </a:r>
                      <a:r>
                        <a:rPr lang="en-US" sz="1100" b="0" i="0" u="none" strike="noStrike">
                          <a:solidFill>
                            <a:srgbClr val="000000"/>
                          </a:solidFill>
                          <a:effectLst/>
                          <a:latin typeface="Symbol"/>
                        </a:rPr>
                        <a:t>s</a:t>
                      </a:r>
                      <a:r>
                        <a:rPr lang="en-US" sz="1100" b="0" i="0" u="none" strike="noStrike" baseline="-25000">
                          <a:solidFill>
                            <a:srgbClr val="000000"/>
                          </a:solidFill>
                          <a:effectLst/>
                          <a:latin typeface="Symbol"/>
                        </a:rPr>
                        <a:t>d</a:t>
                      </a:r>
                      <a:r>
                        <a:rPr lang="en-US" sz="1100" b="0" i="0" u="none" strike="noStrike" baseline="-25000">
                          <a:solidFill>
                            <a:srgbClr val="000000"/>
                          </a:solidFill>
                          <a:effectLst/>
                          <a:latin typeface="宋体"/>
                        </a:rPr>
                        <a:t>.tot</a:t>
                      </a:r>
                      <a:r>
                        <a:rPr lang="en-US" sz="1100" b="0" i="0" u="none" strike="noStrike">
                          <a:solidFill>
                            <a:srgbClr val="000000"/>
                          </a:solidFill>
                          <a:effectLst/>
                          <a:latin typeface="宋体"/>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altLang="zh-CN" sz="1100" b="0" i="0" u="none" strike="noStrike">
                          <a:solidFill>
                            <a:srgbClr val="000000"/>
                          </a:solidFill>
                          <a:effectLst/>
                          <a:latin typeface="Arial Unicode MS"/>
                        </a:rPr>
                        <a:t>%</a:t>
                      </a: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0.15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333979">
                <a:tc>
                  <a:txBody>
                    <a:bodyPr/>
                    <a:lstStyle/>
                    <a:p>
                      <a:pPr algn="l" fontAlgn="ctr"/>
                      <a:r>
                        <a:rPr lang="en-US" sz="1100" b="0" i="0" u="none" strike="noStrike">
                          <a:solidFill>
                            <a:srgbClr val="000000"/>
                          </a:solidFill>
                          <a:effectLst/>
                          <a:latin typeface="Arial Unicode MS"/>
                        </a:rPr>
                        <a:t>Average number of photons emited per electron</a:t>
                      </a:r>
                      <a:br>
                        <a:rPr lang="en-US" sz="1100" b="0" i="0" u="none" strike="noStrike">
                          <a:solidFill>
                            <a:srgbClr val="000000"/>
                          </a:solidFill>
                          <a:effectLst/>
                          <a:latin typeface="Arial Unicode MS"/>
                        </a:rPr>
                      </a:br>
                      <a:r>
                        <a:rPr lang="en-US" sz="1100" b="0" i="0" u="none" strike="noStrike">
                          <a:solidFill>
                            <a:srgbClr val="000000"/>
                          </a:solidFill>
                          <a:effectLst/>
                          <a:latin typeface="Arial Unicode MS"/>
                        </a:rPr>
                        <a:t> during the collision</a:t>
                      </a:r>
                      <a:r>
                        <a:rPr lang="en-US" sz="1100" b="0" i="0" u="none" strike="noStrike">
                          <a:solidFill>
                            <a:srgbClr val="000000"/>
                          </a:solidFill>
                          <a:effectLst/>
                          <a:latin typeface="宋体"/>
                        </a:rPr>
                        <a:t> [n</a:t>
                      </a:r>
                      <a:r>
                        <a:rPr lang="en-US" sz="1100" b="0" i="0" u="none" strike="noStrike">
                          <a:solidFill>
                            <a:srgbClr val="000000"/>
                          </a:solidFill>
                          <a:effectLst/>
                          <a:latin typeface="Symbol"/>
                        </a:rPr>
                        <a:t>g</a:t>
                      </a:r>
                      <a:r>
                        <a:rPr lang="en-US" sz="1100" b="0" i="0" u="none" strike="noStrike">
                          <a:solidFill>
                            <a:srgbClr val="000000"/>
                          </a:solidFill>
                          <a:effectLst/>
                          <a:latin typeface="宋体"/>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endParaRPr lang="zh-CN" altLang="en-US" sz="1100" b="0" i="0" u="none" strike="noStrike">
                        <a:solidFill>
                          <a:srgbClr val="000000"/>
                        </a:solidFill>
                        <a:effectLst/>
                        <a:latin typeface="Arial Unicode MS"/>
                      </a:endParaRP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0.22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82170">
                <a:tc>
                  <a:txBody>
                    <a:bodyPr/>
                    <a:lstStyle/>
                    <a:p>
                      <a:pPr algn="l" fontAlgn="ctr"/>
                      <a:r>
                        <a:rPr lang="en-US" sz="1100" b="0" i="0" u="none" strike="noStrike">
                          <a:solidFill>
                            <a:srgbClr val="000000"/>
                          </a:solidFill>
                          <a:effectLst/>
                          <a:latin typeface="Arial Unicode MS"/>
                        </a:rPr>
                        <a:t>Transverse damping time [n</a:t>
                      </a:r>
                      <a:r>
                        <a:rPr lang="en-US" sz="1100" b="0" i="0" u="none" strike="noStrike" baseline="-25000">
                          <a:solidFill>
                            <a:srgbClr val="000000"/>
                          </a:solidFill>
                          <a:effectLst/>
                          <a:latin typeface="Arial Unicode MS"/>
                        </a:rPr>
                        <a:t>x</a:t>
                      </a:r>
                      <a:r>
                        <a:rPr lang="en-US" sz="1100" b="0" i="0" u="none" strike="noStrike">
                          <a:solidFill>
                            <a:srgbClr val="000000"/>
                          </a:solidFill>
                          <a:effectLst/>
                          <a:latin typeface="Arial Unicode MS"/>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turns</a:t>
                      </a: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79.70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74579">
                <a:tc>
                  <a:txBody>
                    <a:bodyPr/>
                    <a:lstStyle/>
                    <a:p>
                      <a:pPr algn="l" fontAlgn="ctr"/>
                      <a:r>
                        <a:rPr lang="en-US" sz="1100" b="0" i="0" u="none" strike="noStrike">
                          <a:solidFill>
                            <a:srgbClr val="000000"/>
                          </a:solidFill>
                          <a:effectLst/>
                          <a:latin typeface="Arial Unicode MS"/>
                        </a:rPr>
                        <a:t>Longitudinal damping time [n</a:t>
                      </a:r>
                      <a:r>
                        <a:rPr lang="en-US" sz="1100" b="0" i="0" u="none" strike="noStrike" baseline="-25000">
                          <a:solidFill>
                            <a:srgbClr val="000000"/>
                          </a:solidFill>
                          <a:effectLst/>
                          <a:latin typeface="Symbol"/>
                        </a:rPr>
                        <a:t>e</a:t>
                      </a:r>
                      <a:r>
                        <a:rPr lang="en-US" sz="1100" b="0" i="0" u="none" strike="noStrike">
                          <a:solidFill>
                            <a:srgbClr val="000000"/>
                          </a:solidFill>
                          <a:effectLst/>
                          <a:latin typeface="Arial Unicode MS"/>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ctr"/>
                      <a:r>
                        <a:rPr lang="en-US" sz="1100" b="0" i="0" u="none" strike="noStrike">
                          <a:solidFill>
                            <a:srgbClr val="000000"/>
                          </a:solidFill>
                          <a:effectLst/>
                          <a:latin typeface="Arial Unicode MS"/>
                        </a:rPr>
                        <a:t>turns</a:t>
                      </a:r>
                    </a:p>
                  </a:txBody>
                  <a:tcPr marL="8604" marR="8604" marT="8604" marB="0" anchor="ctr">
                    <a:lnL>
                      <a:noFill/>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l" fontAlgn="ctr"/>
                      <a:r>
                        <a:rPr lang="en-US" altLang="zh-CN" sz="1100" b="1" i="0" u="none" strike="noStrike">
                          <a:solidFill>
                            <a:srgbClr val="FFFFFF"/>
                          </a:solidFill>
                          <a:effectLst/>
                          <a:latin typeface="Arial Unicode MS"/>
                        </a:rPr>
                        <a:t>39.85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FF0000"/>
                    </a:solidFill>
                  </a:tcPr>
                </a:tc>
              </a:tr>
              <a:tr h="182170">
                <a:tc>
                  <a:txBody>
                    <a:bodyPr/>
                    <a:lstStyle/>
                    <a:p>
                      <a:pPr algn="l" fontAlgn="ctr"/>
                      <a:r>
                        <a:rPr lang="en-US" sz="1100" b="1" i="0" u="none" strike="noStrike">
                          <a:solidFill>
                            <a:srgbClr val="000000"/>
                          </a:solidFill>
                          <a:effectLst/>
                          <a:latin typeface="Arial Unicode MS"/>
                        </a:rPr>
                        <a:t>ARC Parameters</a:t>
                      </a:r>
                    </a:p>
                  </a:txBody>
                  <a:tcPr marL="8604" marR="8604" marT="8604"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0" i="0" u="none" strike="noStrike">
                          <a:solidFill>
                            <a:srgbClr val="000000"/>
                          </a:solidFill>
                          <a:effectLst/>
                          <a:latin typeface="宋体"/>
                        </a:rPr>
                        <a:t>　</a:t>
                      </a:r>
                    </a:p>
                  </a:txBody>
                  <a:tcPr marL="8604" marR="8604" marT="8604"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fontAlgn="ctr"/>
                      <a:r>
                        <a:rPr lang="zh-CN" altLang="en-US" sz="1100" b="1" i="0" u="none" strike="noStrike">
                          <a:solidFill>
                            <a:srgbClr val="FFFFFF"/>
                          </a:solidFill>
                          <a:effectLst/>
                          <a:latin typeface="Arial Unicode MS"/>
                        </a:rPr>
                        <a:t>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189760">
                <a:tc>
                  <a:txBody>
                    <a:bodyPr/>
                    <a:lstStyle/>
                    <a:p>
                      <a:pPr algn="l" fontAlgn="ctr"/>
                      <a:r>
                        <a:rPr lang="en-US" sz="1100" b="0" i="0" u="none" strike="noStrike">
                          <a:solidFill>
                            <a:srgbClr val="000000"/>
                          </a:solidFill>
                          <a:effectLst/>
                          <a:latin typeface="Arial Unicode MS"/>
                        </a:rPr>
                        <a:t>largest</a:t>
                      </a:r>
                      <a:r>
                        <a:rPr lang="en-US" sz="1100" b="0" i="0" u="none" strike="noStrike">
                          <a:solidFill>
                            <a:srgbClr val="000000"/>
                          </a:solidFill>
                          <a:effectLst/>
                          <a:latin typeface="Symbol"/>
                        </a:rPr>
                        <a:t> </a:t>
                      </a:r>
                      <a:r>
                        <a:rPr lang="en-US" sz="1100" b="0" i="0" u="none" strike="noStrike">
                          <a:solidFill>
                            <a:srgbClr val="000000"/>
                          </a:solidFill>
                          <a:effectLst/>
                          <a:latin typeface="Arial Unicode MS"/>
                        </a:rPr>
                        <a:t>horizontal Betatron function [</a:t>
                      </a:r>
                      <a:r>
                        <a:rPr lang="en-US" sz="1100" b="0" i="0" u="none" strike="noStrike">
                          <a:solidFill>
                            <a:srgbClr val="000000"/>
                          </a:solidFill>
                          <a:effectLst/>
                          <a:latin typeface="Symbol"/>
                        </a:rPr>
                        <a:t>b</a:t>
                      </a:r>
                      <a:r>
                        <a:rPr lang="en-US" sz="1100" b="0" i="0" u="none" strike="noStrike" baseline="-25000">
                          <a:solidFill>
                            <a:srgbClr val="000000"/>
                          </a:solidFill>
                          <a:effectLst/>
                          <a:latin typeface="Arial Unicode MS"/>
                        </a:rPr>
                        <a:t>xmax</a:t>
                      </a:r>
                      <a:r>
                        <a:rPr lang="en-US" sz="1100" b="0" i="0" u="none" strike="noStrike">
                          <a:solidFill>
                            <a:srgbClr val="000000"/>
                          </a:solidFill>
                          <a:effectLst/>
                          <a:latin typeface="Arial Unicode MS"/>
                        </a:rPr>
                        <a:t>]</a:t>
                      </a:r>
                    </a:p>
                  </a:txBody>
                  <a:tcPr marL="8604" marR="8604" marT="8604" marB="0" anchor="ctr">
                    <a:lnL w="19050" cap="flat" cmpd="sng" algn="ctr">
                      <a:solidFill>
                        <a:srgbClr val="000000"/>
                      </a:solidFill>
                      <a:prstDash val="solid"/>
                      <a:round/>
                      <a:headEnd type="none" w="med" len="med"/>
                      <a:tailEnd type="none" w="med" len="med"/>
                    </a:lnL>
                    <a:lnR>
                      <a:noFill/>
                    </a:lnR>
                    <a:lnT w="19050" cap="flat" cmpd="sng" algn="ctr">
                      <a:solidFill>
                        <a:srgbClr val="000000"/>
                      </a:solidFill>
                      <a:prstDash val="solid"/>
                      <a:round/>
                      <a:headEnd type="none" w="med" len="med"/>
                      <a:tailEnd type="none" w="med" len="med"/>
                    </a:lnT>
                    <a:lnB>
                      <a:noFill/>
                    </a:lnB>
                  </a:tcPr>
                </a:tc>
                <a:tc>
                  <a:txBody>
                    <a:bodyPr/>
                    <a:lstStyle/>
                    <a:p>
                      <a:pPr algn="l" fontAlgn="ctr"/>
                      <a:r>
                        <a:rPr lang="en-US" sz="1100" b="0" i="0" u="none" strike="noStrike">
                          <a:solidFill>
                            <a:srgbClr val="000000"/>
                          </a:solidFill>
                          <a:effectLst/>
                          <a:latin typeface="Arial Unicode MS"/>
                        </a:rPr>
                        <a:t>m</a:t>
                      </a:r>
                    </a:p>
                  </a:txBody>
                  <a:tcPr marL="8604" marR="8604" marT="8604" marB="0" anchor="ctr">
                    <a:lnL>
                      <a:noFill/>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tcPr>
                </a:tc>
                <a:tc>
                  <a:txBody>
                    <a:bodyPr/>
                    <a:lstStyle/>
                    <a:p>
                      <a:pPr algn="l" fontAlgn="ctr"/>
                      <a:r>
                        <a:rPr lang="en-US" altLang="zh-CN" sz="1100" b="1" i="0" u="none" strike="noStrike">
                          <a:solidFill>
                            <a:srgbClr val="FFFFFF"/>
                          </a:solidFill>
                          <a:effectLst/>
                          <a:latin typeface="Arial Unicode MS"/>
                        </a:rPr>
                        <a:t>83</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solidFill>
                      <a:srgbClr val="3333CC"/>
                    </a:solidFill>
                  </a:tcPr>
                </a:tc>
              </a:tr>
              <a:tr h="182170">
                <a:tc>
                  <a:txBody>
                    <a:bodyPr/>
                    <a:lstStyle/>
                    <a:p>
                      <a:pPr algn="l" fontAlgn="ctr"/>
                      <a:r>
                        <a:rPr lang="en-US" sz="1100" b="0" i="0" u="none" strike="noStrike">
                          <a:solidFill>
                            <a:srgbClr val="000000"/>
                          </a:solidFill>
                          <a:effectLst/>
                          <a:latin typeface="Arial Unicode MS"/>
                        </a:rPr>
                        <a:t>largest vertical Betatron function </a:t>
                      </a:r>
                      <a:r>
                        <a:rPr lang="en-US" sz="1100" b="0" i="0" u="none" strike="noStrike">
                          <a:solidFill>
                            <a:srgbClr val="000000"/>
                          </a:solidFill>
                          <a:effectLst/>
                          <a:latin typeface="Times New Roman"/>
                        </a:rPr>
                        <a:t>[</a:t>
                      </a:r>
                      <a:r>
                        <a:rPr lang="en-US" sz="1100" b="0" i="0" u="none" strike="noStrike">
                          <a:solidFill>
                            <a:srgbClr val="000000"/>
                          </a:solidFill>
                          <a:effectLst/>
                          <a:latin typeface="Symbol"/>
                        </a:rPr>
                        <a:t>b</a:t>
                      </a:r>
                      <a:r>
                        <a:rPr lang="en-US" sz="1100" b="0" i="0" u="none" strike="noStrike" baseline="-25000">
                          <a:solidFill>
                            <a:srgbClr val="000000"/>
                          </a:solidFill>
                          <a:effectLst/>
                          <a:latin typeface="Times New Roman"/>
                        </a:rPr>
                        <a:t>y</a:t>
                      </a:r>
                      <a:r>
                        <a:rPr lang="en-US" sz="1100" b="0" i="0" u="none" strike="noStrike" baseline="-25000">
                          <a:solidFill>
                            <a:srgbClr val="000000"/>
                          </a:solidFill>
                          <a:effectLst/>
                          <a:latin typeface="Arial Unicode MS"/>
                        </a:rPr>
                        <a:t>max</a:t>
                      </a:r>
                      <a:r>
                        <a:rPr lang="en-US" sz="1100" b="0" i="0" u="none" strike="noStrike">
                          <a:solidFill>
                            <a:srgbClr val="000000"/>
                          </a:solidFill>
                          <a:effectLst/>
                          <a:latin typeface="Times New Roman"/>
                        </a:rPr>
                        <a:t>]</a:t>
                      </a:r>
                      <a:endParaRPr lang="en-US" sz="1100" b="0" i="0" u="none" strike="noStrike">
                        <a:solidFill>
                          <a:srgbClr val="000000"/>
                        </a:solidFill>
                        <a:effectLst/>
                        <a:latin typeface="Arial Unicode MS"/>
                      </a:endParaRP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m</a:t>
                      </a: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83</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3333CC"/>
                    </a:solidFill>
                  </a:tcPr>
                </a:tc>
              </a:tr>
              <a:tr h="166989">
                <a:tc>
                  <a:txBody>
                    <a:bodyPr/>
                    <a:lstStyle/>
                    <a:p>
                      <a:pPr algn="l" fontAlgn="ctr"/>
                      <a:r>
                        <a:rPr lang="en-US" sz="1100" b="0" i="0" u="none" strike="noStrike">
                          <a:solidFill>
                            <a:srgbClr val="000000"/>
                          </a:solidFill>
                          <a:effectLst/>
                          <a:latin typeface="Arial Unicode MS"/>
                        </a:rPr>
                        <a:t>largest</a:t>
                      </a:r>
                      <a:r>
                        <a:rPr lang="en-US" sz="1100" b="0" i="0" u="none" strike="noStrike">
                          <a:solidFill>
                            <a:srgbClr val="000000"/>
                          </a:solidFill>
                          <a:effectLst/>
                          <a:latin typeface="Symbol"/>
                        </a:rPr>
                        <a:t> </a:t>
                      </a:r>
                      <a:r>
                        <a:rPr lang="en-US" sz="1100" b="0" i="0" u="none" strike="noStrike">
                          <a:solidFill>
                            <a:srgbClr val="000000"/>
                          </a:solidFill>
                          <a:effectLst/>
                          <a:latin typeface="Arial Unicode MS"/>
                        </a:rPr>
                        <a:t>horizontal size [</a:t>
                      </a:r>
                      <a:r>
                        <a:rPr lang="en-US" sz="1100" b="0" i="0" u="none" strike="noStrike">
                          <a:solidFill>
                            <a:srgbClr val="000000"/>
                          </a:solidFill>
                          <a:effectLst/>
                          <a:latin typeface="Symbol"/>
                        </a:rPr>
                        <a:t>s</a:t>
                      </a:r>
                      <a:r>
                        <a:rPr lang="en-US" sz="900" b="0" i="0" u="none" strike="noStrike">
                          <a:solidFill>
                            <a:srgbClr val="000000"/>
                          </a:solidFill>
                          <a:effectLst/>
                          <a:latin typeface="Arial Unicode MS"/>
                        </a:rPr>
                        <a:t>x</a:t>
                      </a:r>
                      <a:r>
                        <a:rPr lang="en-US" sz="1100" b="0" i="0" u="none" strike="noStrike">
                          <a:solidFill>
                            <a:srgbClr val="000000"/>
                          </a:solidFill>
                          <a:effectLst/>
                          <a:latin typeface="Arial Unicode MS"/>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a:noFill/>
                    </a:lnB>
                  </a:tcPr>
                </a:tc>
                <a:tc>
                  <a:txBody>
                    <a:bodyPr/>
                    <a:lstStyle/>
                    <a:p>
                      <a:pPr algn="l" fontAlgn="ctr"/>
                      <a:r>
                        <a:rPr lang="en-US" sz="1100" b="0" i="0" u="none" strike="noStrike">
                          <a:solidFill>
                            <a:srgbClr val="000000"/>
                          </a:solidFill>
                          <a:effectLst/>
                          <a:latin typeface="Arial Unicode MS"/>
                        </a:rPr>
                        <a:t>mm</a:t>
                      </a:r>
                    </a:p>
                  </a:txBody>
                  <a:tcPr marL="8604" marR="8604" marT="8604" marB="0" anchor="ctr">
                    <a:lnL>
                      <a:noFill/>
                    </a:lnL>
                    <a:lnR w="19050" cap="flat" cmpd="sng" algn="ctr">
                      <a:solidFill>
                        <a:srgbClr val="000000"/>
                      </a:solidFill>
                      <a:prstDash val="solid"/>
                      <a:round/>
                      <a:headEnd type="none" w="med" len="med"/>
                      <a:tailEnd type="none" w="med" len="med"/>
                    </a:lnR>
                    <a:lnT>
                      <a:noFill/>
                    </a:lnT>
                    <a:lnB>
                      <a:noFill/>
                    </a:lnB>
                  </a:tcPr>
                </a:tc>
                <a:tc>
                  <a:txBody>
                    <a:bodyPr/>
                    <a:lstStyle/>
                    <a:p>
                      <a:pPr algn="l" fontAlgn="ctr"/>
                      <a:r>
                        <a:rPr lang="en-US" altLang="zh-CN" sz="1100" b="1" i="0" u="none" strike="noStrike">
                          <a:solidFill>
                            <a:srgbClr val="FFFFFF"/>
                          </a:solidFill>
                          <a:effectLst/>
                          <a:latin typeface="Arial Unicode MS"/>
                        </a:rPr>
                        <a:t>0.7507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FF0000"/>
                    </a:solidFill>
                  </a:tcPr>
                </a:tc>
              </a:tr>
              <a:tr h="174579">
                <a:tc>
                  <a:txBody>
                    <a:bodyPr/>
                    <a:lstStyle/>
                    <a:p>
                      <a:pPr algn="l" fontAlgn="ctr"/>
                      <a:r>
                        <a:rPr lang="en-US" sz="1100" b="0" i="0" u="none" strike="noStrike">
                          <a:solidFill>
                            <a:srgbClr val="000000"/>
                          </a:solidFill>
                          <a:effectLst/>
                          <a:latin typeface="Arial Unicode MS"/>
                        </a:rPr>
                        <a:t>largest vertical size</a:t>
                      </a:r>
                      <a:r>
                        <a:rPr lang="en-US" sz="1100" b="0" i="0" u="none" strike="noStrike">
                          <a:solidFill>
                            <a:srgbClr val="000000"/>
                          </a:solidFill>
                          <a:effectLst/>
                          <a:latin typeface="Symbol"/>
                        </a:rPr>
                        <a:t> [s</a:t>
                      </a:r>
                      <a:r>
                        <a:rPr lang="en-US" sz="900" b="0" i="0" u="none" strike="noStrike">
                          <a:solidFill>
                            <a:srgbClr val="000000"/>
                          </a:solidFill>
                          <a:effectLst/>
                          <a:latin typeface="Arial Unicode MS"/>
                        </a:rPr>
                        <a:t>y</a:t>
                      </a:r>
                      <a:r>
                        <a:rPr lang="en-US" sz="1100" b="0" i="0" u="none" strike="noStrike">
                          <a:solidFill>
                            <a:srgbClr val="000000"/>
                          </a:solidFill>
                          <a:effectLst/>
                          <a:latin typeface="Symbol"/>
                        </a:rPr>
                        <a:t>]</a:t>
                      </a:r>
                    </a:p>
                  </a:txBody>
                  <a:tcPr marL="8604" marR="8604" marT="8604" marB="0" anchor="ctr">
                    <a:lnL w="19050" cap="flat" cmpd="sng" algn="ctr">
                      <a:solidFill>
                        <a:srgbClr val="000000"/>
                      </a:solidFill>
                      <a:prstDash val="solid"/>
                      <a:round/>
                      <a:headEnd type="none" w="med" len="med"/>
                      <a:tailEnd type="none" w="med" len="med"/>
                    </a:lnL>
                    <a:lnR>
                      <a:noFill/>
                    </a:lnR>
                    <a:lnT>
                      <a:noFill/>
                    </a:lnT>
                    <a:lnB w="19050" cap="flat" cmpd="sng" algn="ctr">
                      <a:solidFill>
                        <a:srgbClr val="000000"/>
                      </a:solidFill>
                      <a:prstDash val="solid"/>
                      <a:round/>
                      <a:headEnd type="none" w="med" len="med"/>
                      <a:tailEnd type="none" w="med" len="med"/>
                    </a:lnB>
                  </a:tcPr>
                </a:tc>
                <a:tc>
                  <a:txBody>
                    <a:bodyPr/>
                    <a:lstStyle/>
                    <a:p>
                      <a:pPr algn="l" fontAlgn="ctr"/>
                      <a:r>
                        <a:rPr lang="en-US" sz="1100" b="0" i="0" u="none" strike="noStrike">
                          <a:solidFill>
                            <a:srgbClr val="000000"/>
                          </a:solidFill>
                          <a:effectLst/>
                          <a:latin typeface="Arial Unicode MS"/>
                        </a:rPr>
                        <a:t>mm</a:t>
                      </a:r>
                    </a:p>
                  </a:txBody>
                  <a:tcPr marL="8604" marR="8604" marT="8604" marB="0" anchor="ctr">
                    <a:lnL>
                      <a:noFill/>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l" fontAlgn="ctr"/>
                      <a:r>
                        <a:rPr lang="en-US" altLang="zh-CN" sz="1100" b="1" i="0" u="none" strike="noStrike" dirty="0">
                          <a:solidFill>
                            <a:srgbClr val="FFFFFF"/>
                          </a:solidFill>
                          <a:effectLst/>
                          <a:latin typeface="Arial Unicode MS"/>
                        </a:rPr>
                        <a:t>0.0411 </a:t>
                      </a:r>
                    </a:p>
                  </a:txBody>
                  <a:tcPr marL="8604" marR="8604" marT="8604"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FF0000"/>
                    </a:solidFill>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449438088"/>
              </p:ext>
            </p:extLst>
          </p:nvPr>
        </p:nvGraphicFramePr>
        <p:xfrm>
          <a:off x="7543800" y="296771"/>
          <a:ext cx="1244600" cy="1157726"/>
        </p:xfrm>
        <a:graphic>
          <a:graphicData uri="http://schemas.openxmlformats.org/drawingml/2006/table">
            <a:tbl>
              <a:tblPr/>
              <a:tblGrid>
                <a:gridCol w="459545"/>
                <a:gridCol w="785055"/>
              </a:tblGrid>
              <a:tr h="458591">
                <a:tc>
                  <a:txBody>
                    <a:bodyPr/>
                    <a:lstStyle/>
                    <a:p>
                      <a:pPr algn="l" fontAlgn="ctr"/>
                      <a:r>
                        <a:rPr lang="zh-CN" altLang="en-US" sz="1100" b="1" i="0" u="none" strike="noStrike" dirty="0">
                          <a:solidFill>
                            <a:srgbClr val="000000"/>
                          </a:solidFill>
                          <a:effectLst/>
                          <a:latin typeface="Arial Unicode MS"/>
                        </a:rPr>
                        <a:t>　</a:t>
                      </a:r>
                    </a:p>
                  </a:txBody>
                  <a:tcPr marL="9525" marR="9525" marT="9525" marB="0" anchor="ctr">
                    <a:lnL>
                      <a:noFill/>
                    </a:lnL>
                    <a:lnR>
                      <a:noFill/>
                    </a:lnR>
                    <a:lnT>
                      <a:noFill/>
                    </a:lnT>
                    <a:lnB>
                      <a:noFill/>
                    </a:lnB>
                    <a:solidFill>
                      <a:srgbClr val="6600FF"/>
                    </a:solidFill>
                  </a:tcPr>
                </a:tc>
                <a:tc>
                  <a:txBody>
                    <a:bodyPr/>
                    <a:lstStyle/>
                    <a:p>
                      <a:pPr algn="l" fontAlgn="ctr"/>
                      <a:r>
                        <a:rPr lang="en-US" sz="1100" b="0" i="0" u="none" strike="noStrike" dirty="0">
                          <a:solidFill>
                            <a:srgbClr val="000000"/>
                          </a:solidFill>
                          <a:effectLst/>
                          <a:latin typeface="Arial Unicode MS"/>
                        </a:rPr>
                        <a:t>input</a:t>
                      </a:r>
                    </a:p>
                  </a:txBody>
                  <a:tcPr marL="9525" marR="9525" marT="9525" marB="0" anchor="ctr">
                    <a:lnL>
                      <a:noFill/>
                    </a:lnL>
                    <a:lnR>
                      <a:noFill/>
                    </a:lnR>
                    <a:lnT>
                      <a:noFill/>
                    </a:lnT>
                    <a:lnB>
                      <a:noFill/>
                    </a:lnB>
                  </a:tcPr>
                </a:tc>
              </a:tr>
              <a:tr h="155111">
                <a:tc>
                  <a:txBody>
                    <a:bodyPr/>
                    <a:lstStyle/>
                    <a:p>
                      <a:pPr algn="l" fontAlgn="ctr"/>
                      <a:r>
                        <a:rPr lang="zh-CN" altLang="en-US" sz="1100" b="0" i="0" u="none" strike="noStrike" dirty="0">
                          <a:solidFill>
                            <a:srgbClr val="000000"/>
                          </a:solidFill>
                          <a:effectLst/>
                          <a:latin typeface="Symbol"/>
                        </a:rPr>
                        <a:t>　</a:t>
                      </a:r>
                    </a:p>
                  </a:txBody>
                  <a:tcPr marL="9525" marR="9525" marT="9525" marB="0" anchor="ctr">
                    <a:lnL>
                      <a:noFill/>
                    </a:lnL>
                    <a:lnR>
                      <a:noFill/>
                    </a:lnR>
                    <a:lnT>
                      <a:noFill/>
                    </a:lnT>
                    <a:lnB>
                      <a:noFill/>
                    </a:lnB>
                    <a:solidFill>
                      <a:srgbClr val="FF0000"/>
                    </a:solidFill>
                  </a:tcPr>
                </a:tc>
                <a:tc>
                  <a:txBody>
                    <a:bodyPr/>
                    <a:lstStyle/>
                    <a:p>
                      <a:pPr algn="l" fontAlgn="ctr"/>
                      <a:r>
                        <a:rPr lang="en-US" sz="1100" b="0" i="0" u="none" strike="noStrike">
                          <a:solidFill>
                            <a:srgbClr val="000000"/>
                          </a:solidFill>
                          <a:effectLst/>
                          <a:latin typeface="Arial Unicode MS"/>
                        </a:rPr>
                        <a:t>calculated</a:t>
                      </a:r>
                    </a:p>
                  </a:txBody>
                  <a:tcPr marL="9525" marR="9525" marT="9525" marB="0" anchor="ctr">
                    <a:lnL>
                      <a:noFill/>
                    </a:lnL>
                    <a:lnR>
                      <a:noFill/>
                    </a:lnR>
                    <a:lnT>
                      <a:noFill/>
                    </a:lnT>
                    <a:lnB>
                      <a:noFill/>
                    </a:lnB>
                  </a:tcPr>
                </a:tc>
              </a:tr>
              <a:tr h="148368">
                <a:tc>
                  <a:txBody>
                    <a:bodyPr/>
                    <a:lstStyle/>
                    <a:p>
                      <a:pPr algn="l" fontAlgn="ctr"/>
                      <a:endParaRPr lang="zh-CN" altLang="en-US" sz="1100" b="0" i="0" u="none" strike="noStrike">
                        <a:solidFill>
                          <a:srgbClr val="000000"/>
                        </a:solidFill>
                        <a:effectLst/>
                        <a:latin typeface="Symbol"/>
                      </a:endParaRPr>
                    </a:p>
                  </a:txBody>
                  <a:tcPr marL="9525" marR="9525" marT="9525" marB="0" anchor="ctr">
                    <a:lnL>
                      <a:noFill/>
                    </a:lnL>
                    <a:lnR>
                      <a:noFill/>
                    </a:lnR>
                    <a:lnT>
                      <a:noFill/>
                    </a:lnT>
                    <a:lnB>
                      <a:noFill/>
                    </a:lnB>
                  </a:tcPr>
                </a:tc>
                <a:tc>
                  <a:txBody>
                    <a:bodyPr/>
                    <a:lstStyle/>
                    <a:p>
                      <a:pPr algn="l" fontAlgn="ctr"/>
                      <a:endParaRPr lang="zh-CN" altLang="en-US" sz="1100" b="0" i="0" u="none" strike="noStrike">
                        <a:solidFill>
                          <a:srgbClr val="000000"/>
                        </a:solidFill>
                        <a:effectLst/>
                        <a:latin typeface="Arial Unicode MS"/>
                      </a:endParaRPr>
                    </a:p>
                  </a:txBody>
                  <a:tcPr marL="9525" marR="9525" marT="9525" marB="0" anchor="ctr">
                    <a:lnL>
                      <a:noFill/>
                    </a:lnL>
                    <a:lnR>
                      <a:noFill/>
                    </a:lnR>
                    <a:lnT>
                      <a:noFill/>
                    </a:lnT>
                    <a:lnB>
                      <a:noFill/>
                    </a:lnB>
                  </a:tcPr>
                </a:tc>
              </a:tr>
              <a:tr h="161855">
                <a:tc>
                  <a:txBody>
                    <a:bodyPr/>
                    <a:lstStyle/>
                    <a:p>
                      <a:pPr algn="l" fontAlgn="ctr"/>
                      <a:r>
                        <a:rPr lang="zh-CN" altLang="en-US" sz="1100" b="0" i="0" u="none" strike="noStrike" dirty="0">
                          <a:solidFill>
                            <a:srgbClr val="000000"/>
                          </a:solidFill>
                          <a:effectLst/>
                          <a:latin typeface="宋体"/>
                        </a:rPr>
                        <a:t>　</a:t>
                      </a:r>
                    </a:p>
                  </a:txBody>
                  <a:tcPr marL="9525" marR="9525" marT="9525" marB="0" anchor="ctr">
                    <a:lnL>
                      <a:noFill/>
                    </a:lnL>
                    <a:lnR>
                      <a:noFill/>
                    </a:lnR>
                    <a:lnT>
                      <a:noFill/>
                    </a:lnT>
                    <a:lnB>
                      <a:noFill/>
                    </a:lnB>
                    <a:solidFill>
                      <a:srgbClr val="00B0F0"/>
                    </a:solidFill>
                  </a:tcPr>
                </a:tc>
                <a:tc>
                  <a:txBody>
                    <a:bodyPr/>
                    <a:lstStyle/>
                    <a:p>
                      <a:pPr algn="l" fontAlgn="ctr"/>
                      <a:r>
                        <a:rPr lang="en-US" sz="1100" b="0" i="0" u="none" strike="noStrike" dirty="0">
                          <a:solidFill>
                            <a:srgbClr val="000000"/>
                          </a:solidFill>
                          <a:effectLst/>
                          <a:latin typeface="Arial Unicode MS"/>
                        </a:rPr>
                        <a:t>simulation results</a:t>
                      </a:r>
                    </a:p>
                  </a:txBody>
                  <a:tcPr marL="9525" marR="9525" marT="9525" marB="0" anchor="ctr">
                    <a:lnL>
                      <a:noFill/>
                    </a:lnL>
                    <a:lnR>
                      <a:noFill/>
                    </a:lnR>
                    <a:lnT>
                      <a:noFill/>
                    </a:lnT>
                    <a:lnB>
                      <a:noFill/>
                    </a:lnB>
                  </a:tcPr>
                </a:tc>
              </a:tr>
            </a:tbl>
          </a:graphicData>
        </a:graphic>
      </p:graphicFrame>
      <p:sp>
        <p:nvSpPr>
          <p:cNvPr id="7" name="TextBox 6"/>
          <p:cNvSpPr txBox="1"/>
          <p:nvPr/>
        </p:nvSpPr>
        <p:spPr>
          <a:xfrm>
            <a:off x="2667000" y="1143000"/>
            <a:ext cx="3192605" cy="461665"/>
          </a:xfrm>
          <a:prstGeom prst="rect">
            <a:avLst/>
          </a:prstGeom>
          <a:noFill/>
        </p:spPr>
        <p:txBody>
          <a:bodyPr wrap="none" rtlCol="0">
            <a:spAutoFit/>
          </a:bodyPr>
          <a:lstStyle/>
          <a:p>
            <a:r>
              <a:rPr lang="en-US" altLang="zh-CN" sz="2400" b="1" dirty="0">
                <a:solidFill>
                  <a:srgbClr val="7030A0"/>
                </a:solidFill>
              </a:rPr>
              <a:t>p</a:t>
            </a:r>
            <a:r>
              <a:rPr lang="en-US" altLang="zh-CN" sz="2400" b="1" dirty="0" smtClean="0">
                <a:solidFill>
                  <a:srgbClr val="7030A0"/>
                </a:solidFill>
              </a:rPr>
              <a:t>reliminary parameters</a:t>
            </a:r>
            <a:endParaRPr lang="zh-CN" altLang="en-US" sz="2400" b="1" dirty="0">
              <a:solidFill>
                <a:srgbClr val="7030A0"/>
              </a:solidFill>
            </a:endParaRPr>
          </a:p>
        </p:txBody>
      </p:sp>
    </p:spTree>
    <p:extLst>
      <p:ext uri="{BB962C8B-B14F-4D97-AF65-F5344CB8AC3E}">
        <p14:creationId xmlns:p14="http://schemas.microsoft.com/office/powerpoint/2010/main" val="251071098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8600" y="484909"/>
            <a:ext cx="8350827" cy="56019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6533944" y="6149459"/>
            <a:ext cx="1237839" cy="369332"/>
          </a:xfrm>
          <a:prstGeom prst="rect">
            <a:avLst/>
          </a:prstGeom>
          <a:noFill/>
        </p:spPr>
        <p:txBody>
          <a:bodyPr wrap="none" rtlCol="0">
            <a:spAutoFit/>
          </a:bodyPr>
          <a:lstStyle/>
          <a:p>
            <a:r>
              <a:rPr lang="en-US" altLang="zh-CN" dirty="0" smtClean="0">
                <a:solidFill>
                  <a:srgbClr val="2E9238"/>
                </a:solidFill>
              </a:rPr>
              <a:t>M. Q. </a:t>
            </a:r>
            <a:r>
              <a:rPr lang="en-US" altLang="zh-CN" dirty="0" err="1" smtClean="0">
                <a:solidFill>
                  <a:srgbClr val="2E9238"/>
                </a:solidFill>
              </a:rPr>
              <a:t>Ruan</a:t>
            </a:r>
            <a:endParaRPr lang="zh-CN" altLang="en-US" dirty="0">
              <a:solidFill>
                <a:srgbClr val="2E9238"/>
              </a:solidFill>
            </a:endParaRPr>
          </a:p>
        </p:txBody>
      </p:sp>
    </p:spTree>
    <p:extLst>
      <p:ext uri="{BB962C8B-B14F-4D97-AF65-F5344CB8AC3E}">
        <p14:creationId xmlns:p14="http://schemas.microsoft.com/office/powerpoint/2010/main" val="253398239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4513608"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 – Detector Considerations</a:t>
            </a:r>
          </a:p>
        </p:txBody>
      </p:sp>
      <p:sp>
        <p:nvSpPr>
          <p:cNvPr id="6" name="TextBox 5"/>
          <p:cNvSpPr txBox="1"/>
          <p:nvPr/>
        </p:nvSpPr>
        <p:spPr>
          <a:xfrm>
            <a:off x="7093107" y="6381365"/>
            <a:ext cx="1237839" cy="369332"/>
          </a:xfrm>
          <a:prstGeom prst="rect">
            <a:avLst/>
          </a:prstGeom>
          <a:noFill/>
        </p:spPr>
        <p:txBody>
          <a:bodyPr wrap="none" rtlCol="0">
            <a:spAutoFit/>
          </a:bodyPr>
          <a:lstStyle/>
          <a:p>
            <a:r>
              <a:rPr lang="en-US" altLang="zh-CN" dirty="0" smtClean="0">
                <a:solidFill>
                  <a:srgbClr val="2E9238"/>
                </a:solidFill>
              </a:rPr>
              <a:t>M. Q. </a:t>
            </a:r>
            <a:r>
              <a:rPr lang="en-US" altLang="zh-CN" dirty="0" err="1" smtClean="0">
                <a:solidFill>
                  <a:srgbClr val="2E9238"/>
                </a:solidFill>
              </a:rPr>
              <a:t>Ruan</a:t>
            </a:r>
            <a:endParaRPr lang="zh-CN" altLang="en-US" dirty="0">
              <a:solidFill>
                <a:srgbClr val="2E9238"/>
              </a:solidFill>
            </a:endParaRPr>
          </a:p>
        </p:txBody>
      </p:sp>
      <p:sp>
        <p:nvSpPr>
          <p:cNvPr id="5" name="矩形 4"/>
          <p:cNvSpPr/>
          <p:nvPr/>
        </p:nvSpPr>
        <p:spPr>
          <a:xfrm>
            <a:off x="7543800" y="5562600"/>
            <a:ext cx="533400" cy="5381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037" y="862554"/>
            <a:ext cx="7936114" cy="55002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956460" y="2438400"/>
            <a:ext cx="1981200" cy="30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extLst>
      <p:ext uri="{BB962C8B-B14F-4D97-AF65-F5344CB8AC3E}">
        <p14:creationId xmlns:p14="http://schemas.microsoft.com/office/powerpoint/2010/main" val="160815907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内容占位符 4"/>
          <p:cNvGraphicFramePr>
            <a:graphicFrameLocks noGrp="1"/>
          </p:cNvGraphicFramePr>
          <p:nvPr>
            <p:ph idx="1"/>
          </p:nvPr>
        </p:nvGraphicFramePr>
        <p:xfrm>
          <a:off x="1390650" y="1318419"/>
          <a:ext cx="6362700" cy="3810000"/>
        </p:xfrm>
        <a:graphic>
          <a:graphicData uri="http://schemas.openxmlformats.org/drawingml/2006/table">
            <a:tbl>
              <a:tblPr/>
              <a:tblGrid>
                <a:gridCol w="6362700"/>
              </a:tblGrid>
              <a:tr h="3810000">
                <a:tc>
                  <a:txBody>
                    <a:bodyPr/>
                    <a:lstStyle/>
                    <a:p>
                      <a:pPr algn="ctr"/>
                      <a:endParaRPr lang="zh-CN" altLang="en-US">
                        <a:effectLst/>
                      </a:endParaRPr>
                    </a:p>
                  </a:txBody>
                  <a:tcPr anchor="ctr">
                    <a:lnL>
                      <a:noFill/>
                    </a:lnL>
                    <a:lnR>
                      <a:noFill/>
                    </a:lnR>
                    <a:lnT>
                      <a:noFill/>
                    </a:lnT>
                    <a:lnB>
                      <a:noFill/>
                    </a:lnB>
                  </a:tcPr>
                </a:tc>
              </a:tr>
            </a:tbl>
          </a:graphicData>
        </a:graphic>
      </p:graphicFrame>
      <p:graphicFrame>
        <p:nvGraphicFramePr>
          <p:cNvPr id="6" name="表格 5"/>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7" name="表格 6"/>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8" name="表格 7"/>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9" name="表格 8"/>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10" name="表格 9"/>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11" name="表格 10"/>
          <p:cNvGraphicFramePr>
            <a:graphicFrameLocks noGrp="1"/>
          </p:cNvGraphicFramePr>
          <p:nvPr>
            <p:extLst>
              <p:ext uri="{D42A27DB-BD31-4B8C-83A1-F6EECF244321}">
                <p14:modId xmlns:p14="http://schemas.microsoft.com/office/powerpoint/2010/main" val="631747443"/>
              </p:ext>
            </p:extLst>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dirty="0">
                        <a:effectLst/>
                      </a:endParaRPr>
                    </a:p>
                  </a:txBody>
                  <a:tcPr marL="83197" marR="83197" marT="41599" marB="41599" anchor="ctr">
                    <a:lnL>
                      <a:noFill/>
                    </a:lnL>
                    <a:lnR>
                      <a:noFill/>
                    </a:lnR>
                    <a:lnT>
                      <a:noFill/>
                    </a:lnT>
                    <a:lnB>
                      <a:noFill/>
                    </a:lnB>
                  </a:tcPr>
                </a:tc>
              </a:tr>
            </a:tbl>
          </a:graphicData>
        </a:graphic>
      </p:graphicFrame>
      <p:sp>
        <p:nvSpPr>
          <p:cNvPr id="21" name="Rectangle 3"/>
          <p:cNvSpPr/>
          <p:nvPr/>
        </p:nvSpPr>
        <p:spPr>
          <a:xfrm>
            <a:off x="32792" y="5714"/>
            <a:ext cx="6222666" cy="1384995"/>
          </a:xfrm>
          <a:prstGeom prst="rect">
            <a:avLst/>
          </a:prstGeom>
        </p:spPr>
        <p:txBody>
          <a:bodyPr wrap="none">
            <a:spAutoFit/>
          </a:bodyPr>
          <a:lstStyle/>
          <a:p>
            <a:pPr algn="ctr">
              <a:lnSpc>
                <a:spcPct val="150000"/>
              </a:lnSpc>
              <a:spcBef>
                <a:spcPts val="600"/>
              </a:spcBef>
            </a:pPr>
            <a:r>
              <a:rPr lang="en-US" sz="2400" b="1" dirty="0" smtClean="0">
                <a:solidFill>
                  <a:srgbClr val="0000FF"/>
                </a:solidFill>
                <a:latin typeface="Times New Roman" pitchFamily="18" charset="0"/>
                <a:cs typeface="Times New Roman" pitchFamily="18" charset="0"/>
              </a:rPr>
              <a:t>CEPC – Site Investigation  </a:t>
            </a:r>
            <a:r>
              <a:rPr lang="en-US" altLang="zh-CN" sz="2000" b="1" dirty="0" err="1">
                <a:solidFill>
                  <a:srgbClr val="C00000"/>
                </a:solidFill>
              </a:rPr>
              <a:t>Qinghungdao</a:t>
            </a:r>
            <a:r>
              <a:rPr lang="en-US" altLang="zh-CN" sz="2000" b="1" dirty="0">
                <a:solidFill>
                  <a:srgbClr val="C00000"/>
                </a:solidFill>
              </a:rPr>
              <a:t> (</a:t>
            </a:r>
            <a:r>
              <a:rPr lang="zh-CN" altLang="en-US" sz="2000" b="1" dirty="0">
                <a:solidFill>
                  <a:srgbClr val="C00000"/>
                </a:solidFill>
              </a:rPr>
              <a:t>秦皇岛</a:t>
            </a:r>
            <a:r>
              <a:rPr lang="en-US" altLang="zh-CN" sz="2000" b="1" dirty="0">
                <a:solidFill>
                  <a:srgbClr val="C00000"/>
                </a:solidFill>
              </a:rPr>
              <a:t>)</a:t>
            </a:r>
          </a:p>
          <a:p>
            <a:pPr algn="r"/>
            <a:r>
              <a:rPr lang="en-US" sz="2400" b="1" dirty="0">
                <a:solidFill>
                  <a:srgbClr val="FF0000"/>
                </a:solidFill>
                <a:latin typeface="Times New Roman" pitchFamily="18" charset="0"/>
                <a:cs typeface="Times New Roman" pitchFamily="18" charset="0"/>
              </a:rPr>
              <a:t>Good geological condition</a:t>
            </a:r>
          </a:p>
          <a:p>
            <a:endParaRPr lang="en-US" sz="2400" b="1" dirty="0" smtClean="0">
              <a:solidFill>
                <a:srgbClr val="0000FF"/>
              </a:solidFill>
              <a:latin typeface="Times New Roman" pitchFamily="18" charset="0"/>
              <a:cs typeface="Times New Roman" pitchFamily="18" charset="0"/>
            </a:endParaRPr>
          </a:p>
        </p:txBody>
      </p:sp>
      <p:sp>
        <p:nvSpPr>
          <p:cNvPr id="22" name="TextBox 21"/>
          <p:cNvSpPr txBox="1"/>
          <p:nvPr/>
        </p:nvSpPr>
        <p:spPr>
          <a:xfrm>
            <a:off x="7746376" y="6381365"/>
            <a:ext cx="1114023" cy="369332"/>
          </a:xfrm>
          <a:prstGeom prst="rect">
            <a:avLst/>
          </a:prstGeom>
          <a:noFill/>
        </p:spPr>
        <p:txBody>
          <a:bodyPr wrap="none" rtlCol="0">
            <a:spAutoFit/>
          </a:bodyPr>
          <a:lstStyle/>
          <a:p>
            <a:r>
              <a:rPr lang="en-US" altLang="zh-CN" dirty="0" smtClean="0">
                <a:solidFill>
                  <a:srgbClr val="2E9238"/>
                </a:solidFill>
              </a:rPr>
              <a:t>Y. F. Wang</a:t>
            </a:r>
            <a:endParaRPr lang="zh-CN" altLang="en-US" dirty="0">
              <a:solidFill>
                <a:srgbClr val="2E9238"/>
              </a:solidFill>
            </a:endParaRPr>
          </a:p>
        </p:txBody>
      </p:sp>
      <p:sp>
        <p:nvSpPr>
          <p:cNvPr id="29" name="内容占位符 2"/>
          <p:cNvSpPr txBox="1">
            <a:spLocks/>
          </p:cNvSpPr>
          <p:nvPr/>
        </p:nvSpPr>
        <p:spPr bwMode="auto">
          <a:xfrm>
            <a:off x="251520" y="1124744"/>
            <a:ext cx="4248472" cy="2972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3200">
                <a:solidFill>
                  <a:srgbClr val="FF3300"/>
                </a:solidFill>
                <a:latin typeface="+mn-lt"/>
                <a:ea typeface="黑体" pitchFamily="2" charset="-122"/>
                <a:cs typeface="+mn-cs"/>
              </a:defRPr>
            </a:lvl1pPr>
            <a:lvl2pPr marL="742950" indent="-285750" algn="l" rtl="0" eaLnBrk="0" fontAlgn="base" hangingPunct="0">
              <a:spcBef>
                <a:spcPct val="20000"/>
              </a:spcBef>
              <a:spcAft>
                <a:spcPct val="0"/>
              </a:spcAft>
              <a:buChar char="–"/>
              <a:defRPr sz="2800">
                <a:solidFill>
                  <a:srgbClr val="FF3300"/>
                </a:solidFill>
                <a:latin typeface="+mn-lt"/>
                <a:ea typeface="黑体" pitchFamily="2" charset="-122"/>
              </a:defRPr>
            </a:lvl2pPr>
            <a:lvl3pPr marL="1143000" indent="-228600" algn="l" rtl="0" eaLnBrk="0" fontAlgn="base" hangingPunct="0">
              <a:spcBef>
                <a:spcPct val="20000"/>
              </a:spcBef>
              <a:spcAft>
                <a:spcPct val="0"/>
              </a:spcAft>
              <a:buChar char="•"/>
              <a:defRPr sz="2400">
                <a:solidFill>
                  <a:srgbClr val="FF3300"/>
                </a:solidFill>
                <a:latin typeface="+mn-lt"/>
                <a:ea typeface="黑体" pitchFamily="2" charset="-122"/>
              </a:defRPr>
            </a:lvl3pPr>
            <a:lvl4pPr marL="1600200" indent="-228600" algn="l" rtl="0" eaLnBrk="0" fontAlgn="base" hangingPunct="0">
              <a:spcBef>
                <a:spcPct val="20000"/>
              </a:spcBef>
              <a:spcAft>
                <a:spcPct val="0"/>
              </a:spcAft>
              <a:buChar char="–"/>
              <a:defRPr sz="2000">
                <a:solidFill>
                  <a:srgbClr val="FF3300"/>
                </a:solidFill>
                <a:latin typeface="+mn-lt"/>
                <a:ea typeface="黑体" pitchFamily="2" charset="-122"/>
              </a:defRPr>
            </a:lvl4pPr>
            <a:lvl5pPr marL="2057400" indent="-228600" algn="l" rtl="0" eaLnBrk="0" fontAlgn="base" hangingPunct="0">
              <a:spcBef>
                <a:spcPct val="20000"/>
              </a:spcBef>
              <a:spcAft>
                <a:spcPct val="0"/>
              </a:spcAft>
              <a:buChar char="»"/>
              <a:defRPr sz="2000">
                <a:solidFill>
                  <a:srgbClr val="FF3300"/>
                </a:solidFill>
                <a:latin typeface="+mn-lt"/>
                <a:ea typeface="黑体" pitchFamily="2" charset="-122"/>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a:lstStyle>
          <a:p>
            <a:r>
              <a:rPr lang="en-US" altLang="zh-CN" sz="2400" b="1" kern="0" smtClean="0">
                <a:solidFill>
                  <a:srgbClr val="002060"/>
                </a:solidFill>
                <a:latin typeface="Times New Roman" panose="02020603050405020304" pitchFamily="18" charset="0"/>
                <a:cs typeface="Times New Roman" panose="02020603050405020304" pitchFamily="18" charset="0"/>
              </a:rPr>
              <a:t>Base rock type: granite </a:t>
            </a:r>
          </a:p>
          <a:p>
            <a:r>
              <a:rPr lang="en-US" altLang="zh-CN" sz="2400" b="1" kern="0" smtClean="0">
                <a:solidFill>
                  <a:srgbClr val="002060"/>
                </a:solidFill>
                <a:latin typeface="Times New Roman" panose="02020603050405020304" pitchFamily="18" charset="0"/>
                <a:cs typeface="Times New Roman" panose="02020603050405020304" pitchFamily="18" charset="0"/>
              </a:rPr>
              <a:t>Base rock depth: 0.5 - 2 m</a:t>
            </a:r>
          </a:p>
          <a:p>
            <a:r>
              <a:rPr lang="en-US" altLang="zh-CN" sz="2400" b="1" kern="0" smtClean="0">
                <a:solidFill>
                  <a:srgbClr val="002060"/>
                </a:solidFill>
                <a:latin typeface="Times New Roman" panose="02020603050405020304" pitchFamily="18" charset="0"/>
                <a:cs typeface="Times New Roman" panose="02020603050405020304" pitchFamily="18" charset="0"/>
              </a:rPr>
              <a:t>Seismic intensity: no more than the level 7 (some damage to houses), 0.10g</a:t>
            </a:r>
          </a:p>
          <a:p>
            <a:r>
              <a:rPr lang="en-US" altLang="zh-CN" sz="2400" b="1" kern="0" smtClean="0">
                <a:solidFill>
                  <a:srgbClr val="002060"/>
                </a:solidFill>
                <a:latin typeface="Times New Roman" panose="02020603050405020304" pitchFamily="18" charset="0"/>
                <a:cs typeface="Times New Roman" panose="02020603050405020304" pitchFamily="18" charset="0"/>
              </a:rPr>
              <a:t>Earth vibration(RMS, nm): </a:t>
            </a:r>
            <a:endParaRPr lang="en-US" altLang="zh-CN" sz="2400" b="1" kern="0" dirty="0" smtClean="0">
              <a:solidFill>
                <a:srgbClr val="002060"/>
              </a:solidFill>
              <a:latin typeface="Times New Roman" panose="02020603050405020304" pitchFamily="18" charset="0"/>
              <a:cs typeface="Times New Roman" panose="02020603050405020304" pitchFamily="18" charset="0"/>
            </a:endParaRPr>
          </a:p>
        </p:txBody>
      </p:sp>
      <p:graphicFrame>
        <p:nvGraphicFramePr>
          <p:cNvPr id="32" name="内容占位符 3"/>
          <p:cNvGraphicFramePr>
            <a:graphicFrameLocks/>
          </p:cNvGraphicFramePr>
          <p:nvPr>
            <p:extLst>
              <p:ext uri="{D42A27DB-BD31-4B8C-83A1-F6EECF244321}">
                <p14:modId xmlns:p14="http://schemas.microsoft.com/office/powerpoint/2010/main" val="2328276472"/>
              </p:ext>
            </p:extLst>
          </p:nvPr>
        </p:nvGraphicFramePr>
        <p:xfrm>
          <a:off x="467798" y="4440708"/>
          <a:ext cx="8280412" cy="1256544"/>
        </p:xfrm>
        <a:graphic>
          <a:graphicData uri="http://schemas.openxmlformats.org/drawingml/2006/table">
            <a:tbl>
              <a:tblPr firstRow="1" bandRow="1"/>
              <a:tblGrid>
                <a:gridCol w="1590869"/>
                <a:gridCol w="1599749"/>
                <a:gridCol w="1063539"/>
                <a:gridCol w="1722507"/>
                <a:gridCol w="1152128"/>
                <a:gridCol w="1151620"/>
              </a:tblGrid>
              <a:tr h="333351">
                <a:tc>
                  <a:txBody>
                    <a:bodyPr/>
                    <a:lstStyle>
                      <a:lvl1pPr marL="0" algn="l" defTabSz="914400" rtl="0" eaLnBrk="1" latinLnBrk="0" hangingPunct="1">
                        <a:defRPr sz="1800" b="1" kern="1200">
                          <a:solidFill>
                            <a:schemeClr val="lt1"/>
                          </a:solidFill>
                          <a:latin typeface="Arial"/>
                          <a:ea typeface="宋体"/>
                          <a:cs typeface=""/>
                        </a:defRPr>
                      </a:lvl1pPr>
                      <a:lvl2pPr marL="457200" algn="l" defTabSz="914400" rtl="0" eaLnBrk="1" latinLnBrk="0" hangingPunct="1">
                        <a:defRPr sz="1800" b="1" kern="1200">
                          <a:solidFill>
                            <a:schemeClr val="lt1"/>
                          </a:solidFill>
                          <a:latin typeface="Arial"/>
                          <a:ea typeface="宋体"/>
                          <a:cs typeface=""/>
                        </a:defRPr>
                      </a:lvl2pPr>
                      <a:lvl3pPr marL="914400" algn="l" defTabSz="914400" rtl="0" eaLnBrk="1" latinLnBrk="0" hangingPunct="1">
                        <a:defRPr sz="1800" b="1" kern="1200">
                          <a:solidFill>
                            <a:schemeClr val="lt1"/>
                          </a:solidFill>
                          <a:latin typeface="Arial"/>
                          <a:ea typeface="宋体"/>
                          <a:cs typeface=""/>
                        </a:defRPr>
                      </a:lvl3pPr>
                      <a:lvl4pPr marL="1371600" algn="l" defTabSz="914400" rtl="0" eaLnBrk="1" latinLnBrk="0" hangingPunct="1">
                        <a:defRPr sz="1800" b="1" kern="1200">
                          <a:solidFill>
                            <a:schemeClr val="lt1"/>
                          </a:solidFill>
                          <a:latin typeface="Arial"/>
                          <a:ea typeface="宋体"/>
                          <a:cs typeface=""/>
                        </a:defRPr>
                      </a:lvl4pPr>
                      <a:lvl5pPr marL="1828800" algn="l" defTabSz="914400" rtl="0" eaLnBrk="1" latinLnBrk="0" hangingPunct="1">
                        <a:defRPr sz="1800" b="1" kern="1200">
                          <a:solidFill>
                            <a:schemeClr val="lt1"/>
                          </a:solidFill>
                          <a:latin typeface="Arial"/>
                          <a:ea typeface="宋体"/>
                          <a:cs typeface=""/>
                        </a:defRPr>
                      </a:lvl5pPr>
                      <a:lvl6pPr marL="2286000" algn="l" defTabSz="914400" rtl="0" eaLnBrk="1" latinLnBrk="0" hangingPunct="1">
                        <a:defRPr sz="1800" b="1" kern="1200">
                          <a:solidFill>
                            <a:schemeClr val="lt1"/>
                          </a:solidFill>
                          <a:latin typeface="Arial"/>
                          <a:ea typeface="宋体"/>
                          <a:cs typeface=""/>
                        </a:defRPr>
                      </a:lvl6pPr>
                      <a:lvl7pPr marL="2743200" algn="l" defTabSz="914400" rtl="0" eaLnBrk="1" latinLnBrk="0" hangingPunct="1">
                        <a:defRPr sz="1800" b="1" kern="1200">
                          <a:solidFill>
                            <a:schemeClr val="lt1"/>
                          </a:solidFill>
                          <a:latin typeface="Arial"/>
                          <a:ea typeface="宋体"/>
                          <a:cs typeface=""/>
                        </a:defRPr>
                      </a:lvl7pPr>
                      <a:lvl8pPr marL="3200400" algn="l" defTabSz="914400" rtl="0" eaLnBrk="1" latinLnBrk="0" hangingPunct="1">
                        <a:defRPr sz="1800" b="1" kern="1200">
                          <a:solidFill>
                            <a:schemeClr val="lt1"/>
                          </a:solidFill>
                          <a:latin typeface="Arial"/>
                          <a:ea typeface="宋体"/>
                          <a:cs typeface=""/>
                        </a:defRPr>
                      </a:lvl8pPr>
                      <a:lvl9pPr marL="3657600" algn="l" defTabSz="914400" rtl="0" eaLnBrk="1" latinLnBrk="0" hangingPunct="1">
                        <a:defRPr sz="1800" b="1" kern="1200">
                          <a:solidFill>
                            <a:schemeClr val="lt1"/>
                          </a:solidFill>
                          <a:latin typeface="Arial"/>
                          <a:ea typeface="宋体"/>
                          <a:cs typeface=""/>
                        </a:defRPr>
                      </a:lvl9pPr>
                    </a:lstStyle>
                    <a:p>
                      <a:endParaRPr lang="zh-CN" altLang="en-US" sz="1800" b="1" dirty="0">
                        <a:solidFill>
                          <a:srgbClr val="C00000"/>
                        </a:solidFill>
                      </a:endParaRPr>
                    </a:p>
                  </a:txBody>
                  <a:tcPr marL="68580" marR="68580">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BBE0E3"/>
                    </a:solidFill>
                  </a:tcPr>
                </a:tc>
                <a:tc>
                  <a:txBody>
                    <a:bodyPr/>
                    <a:lstStyle>
                      <a:lvl1pPr marL="0" algn="l" defTabSz="914400" rtl="0" eaLnBrk="1" latinLnBrk="0" hangingPunct="1">
                        <a:defRPr sz="1800" b="1" kern="1200">
                          <a:solidFill>
                            <a:schemeClr val="lt1"/>
                          </a:solidFill>
                          <a:latin typeface="Arial"/>
                          <a:ea typeface="宋体"/>
                          <a:cs typeface=""/>
                        </a:defRPr>
                      </a:lvl1pPr>
                      <a:lvl2pPr marL="457200" algn="l" defTabSz="914400" rtl="0" eaLnBrk="1" latinLnBrk="0" hangingPunct="1">
                        <a:defRPr sz="1800" b="1" kern="1200">
                          <a:solidFill>
                            <a:schemeClr val="lt1"/>
                          </a:solidFill>
                          <a:latin typeface="Arial"/>
                          <a:ea typeface="宋体"/>
                          <a:cs typeface=""/>
                        </a:defRPr>
                      </a:lvl2pPr>
                      <a:lvl3pPr marL="914400" algn="l" defTabSz="914400" rtl="0" eaLnBrk="1" latinLnBrk="0" hangingPunct="1">
                        <a:defRPr sz="1800" b="1" kern="1200">
                          <a:solidFill>
                            <a:schemeClr val="lt1"/>
                          </a:solidFill>
                          <a:latin typeface="Arial"/>
                          <a:ea typeface="宋体"/>
                          <a:cs typeface=""/>
                        </a:defRPr>
                      </a:lvl3pPr>
                      <a:lvl4pPr marL="1371600" algn="l" defTabSz="914400" rtl="0" eaLnBrk="1" latinLnBrk="0" hangingPunct="1">
                        <a:defRPr sz="1800" b="1" kern="1200">
                          <a:solidFill>
                            <a:schemeClr val="lt1"/>
                          </a:solidFill>
                          <a:latin typeface="Arial"/>
                          <a:ea typeface="宋体"/>
                          <a:cs typeface=""/>
                        </a:defRPr>
                      </a:lvl4pPr>
                      <a:lvl5pPr marL="1828800" algn="l" defTabSz="914400" rtl="0" eaLnBrk="1" latinLnBrk="0" hangingPunct="1">
                        <a:defRPr sz="1800" b="1" kern="1200">
                          <a:solidFill>
                            <a:schemeClr val="lt1"/>
                          </a:solidFill>
                          <a:latin typeface="Arial"/>
                          <a:ea typeface="宋体"/>
                          <a:cs typeface=""/>
                        </a:defRPr>
                      </a:lvl5pPr>
                      <a:lvl6pPr marL="2286000" algn="l" defTabSz="914400" rtl="0" eaLnBrk="1" latinLnBrk="0" hangingPunct="1">
                        <a:defRPr sz="1800" b="1" kern="1200">
                          <a:solidFill>
                            <a:schemeClr val="lt1"/>
                          </a:solidFill>
                          <a:latin typeface="Arial"/>
                          <a:ea typeface="宋体"/>
                          <a:cs typeface=""/>
                        </a:defRPr>
                      </a:lvl6pPr>
                      <a:lvl7pPr marL="2743200" algn="l" defTabSz="914400" rtl="0" eaLnBrk="1" latinLnBrk="0" hangingPunct="1">
                        <a:defRPr sz="1800" b="1" kern="1200">
                          <a:solidFill>
                            <a:schemeClr val="lt1"/>
                          </a:solidFill>
                          <a:latin typeface="Arial"/>
                          <a:ea typeface="宋体"/>
                          <a:cs typeface=""/>
                        </a:defRPr>
                      </a:lvl7pPr>
                      <a:lvl8pPr marL="3200400" algn="l" defTabSz="914400" rtl="0" eaLnBrk="1" latinLnBrk="0" hangingPunct="1">
                        <a:defRPr sz="1800" b="1" kern="1200">
                          <a:solidFill>
                            <a:schemeClr val="lt1"/>
                          </a:solidFill>
                          <a:latin typeface="Arial"/>
                          <a:ea typeface="宋体"/>
                          <a:cs typeface=""/>
                        </a:defRPr>
                      </a:lvl8pPr>
                      <a:lvl9pPr marL="3657600" algn="l" defTabSz="914400" rtl="0" eaLnBrk="1" latinLnBrk="0" hangingPunct="1">
                        <a:defRPr sz="1800" b="1" kern="1200">
                          <a:solidFill>
                            <a:schemeClr val="lt1"/>
                          </a:solidFill>
                          <a:latin typeface="Arial"/>
                          <a:ea typeface="宋体"/>
                          <a:cs typeface=""/>
                        </a:defRPr>
                      </a:lvl9pPr>
                    </a:lstStyle>
                    <a:p>
                      <a:r>
                        <a:rPr lang="en-US" altLang="zh-CN" sz="1800" b="1" dirty="0" smtClean="0">
                          <a:solidFill>
                            <a:srgbClr val="C00000"/>
                          </a:solidFill>
                        </a:rPr>
                        <a:t>Zhangjiakou</a:t>
                      </a:r>
                      <a:endParaRPr lang="zh-CN" altLang="en-US" sz="1800" b="1" dirty="0">
                        <a:solidFill>
                          <a:srgbClr val="C00000"/>
                        </a:solidFill>
                      </a:endParaRPr>
                    </a:p>
                  </a:txBody>
                  <a:tcPr marL="68580" marR="68580">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BBE0E3"/>
                    </a:solidFill>
                  </a:tcPr>
                </a:tc>
                <a:tc>
                  <a:txBody>
                    <a:bodyPr/>
                    <a:lstStyle>
                      <a:lvl1pPr marL="0" algn="l" defTabSz="914400" rtl="0" eaLnBrk="1" latinLnBrk="0" hangingPunct="1">
                        <a:defRPr sz="1800" b="1" kern="1200">
                          <a:solidFill>
                            <a:schemeClr val="lt1"/>
                          </a:solidFill>
                          <a:latin typeface="Arial"/>
                          <a:ea typeface="宋体"/>
                          <a:cs typeface=""/>
                        </a:defRPr>
                      </a:lvl1pPr>
                      <a:lvl2pPr marL="457200" algn="l" defTabSz="914400" rtl="0" eaLnBrk="1" latinLnBrk="0" hangingPunct="1">
                        <a:defRPr sz="1800" b="1" kern="1200">
                          <a:solidFill>
                            <a:schemeClr val="lt1"/>
                          </a:solidFill>
                          <a:latin typeface="Arial"/>
                          <a:ea typeface="宋体"/>
                          <a:cs typeface=""/>
                        </a:defRPr>
                      </a:lvl2pPr>
                      <a:lvl3pPr marL="914400" algn="l" defTabSz="914400" rtl="0" eaLnBrk="1" latinLnBrk="0" hangingPunct="1">
                        <a:defRPr sz="1800" b="1" kern="1200">
                          <a:solidFill>
                            <a:schemeClr val="lt1"/>
                          </a:solidFill>
                          <a:latin typeface="Arial"/>
                          <a:ea typeface="宋体"/>
                          <a:cs typeface=""/>
                        </a:defRPr>
                      </a:lvl3pPr>
                      <a:lvl4pPr marL="1371600" algn="l" defTabSz="914400" rtl="0" eaLnBrk="1" latinLnBrk="0" hangingPunct="1">
                        <a:defRPr sz="1800" b="1" kern="1200">
                          <a:solidFill>
                            <a:schemeClr val="lt1"/>
                          </a:solidFill>
                          <a:latin typeface="Arial"/>
                          <a:ea typeface="宋体"/>
                          <a:cs typeface=""/>
                        </a:defRPr>
                      </a:lvl4pPr>
                      <a:lvl5pPr marL="1828800" algn="l" defTabSz="914400" rtl="0" eaLnBrk="1" latinLnBrk="0" hangingPunct="1">
                        <a:defRPr sz="1800" b="1" kern="1200">
                          <a:solidFill>
                            <a:schemeClr val="lt1"/>
                          </a:solidFill>
                          <a:latin typeface="Arial"/>
                          <a:ea typeface="宋体"/>
                          <a:cs typeface=""/>
                        </a:defRPr>
                      </a:lvl5pPr>
                      <a:lvl6pPr marL="2286000" algn="l" defTabSz="914400" rtl="0" eaLnBrk="1" latinLnBrk="0" hangingPunct="1">
                        <a:defRPr sz="1800" b="1" kern="1200">
                          <a:solidFill>
                            <a:schemeClr val="lt1"/>
                          </a:solidFill>
                          <a:latin typeface="Arial"/>
                          <a:ea typeface="宋体"/>
                          <a:cs typeface=""/>
                        </a:defRPr>
                      </a:lvl6pPr>
                      <a:lvl7pPr marL="2743200" algn="l" defTabSz="914400" rtl="0" eaLnBrk="1" latinLnBrk="0" hangingPunct="1">
                        <a:defRPr sz="1800" b="1" kern="1200">
                          <a:solidFill>
                            <a:schemeClr val="lt1"/>
                          </a:solidFill>
                          <a:latin typeface="Arial"/>
                          <a:ea typeface="宋体"/>
                          <a:cs typeface=""/>
                        </a:defRPr>
                      </a:lvl7pPr>
                      <a:lvl8pPr marL="3200400" algn="l" defTabSz="914400" rtl="0" eaLnBrk="1" latinLnBrk="0" hangingPunct="1">
                        <a:defRPr sz="1800" b="1" kern="1200">
                          <a:solidFill>
                            <a:schemeClr val="lt1"/>
                          </a:solidFill>
                          <a:latin typeface="Arial"/>
                          <a:ea typeface="宋体"/>
                          <a:cs typeface=""/>
                        </a:defRPr>
                      </a:lvl8pPr>
                      <a:lvl9pPr marL="3657600" algn="l" defTabSz="914400" rtl="0" eaLnBrk="1" latinLnBrk="0" hangingPunct="1">
                        <a:defRPr sz="1800" b="1" kern="1200">
                          <a:solidFill>
                            <a:schemeClr val="lt1"/>
                          </a:solidFill>
                          <a:latin typeface="Arial"/>
                          <a:ea typeface="宋体"/>
                          <a:cs typeface=""/>
                        </a:defRPr>
                      </a:lvl9pPr>
                    </a:lstStyle>
                    <a:p>
                      <a:r>
                        <a:rPr lang="en-US" altLang="zh-CN" sz="1800" b="1" dirty="0" err="1" smtClean="0">
                          <a:solidFill>
                            <a:srgbClr val="C00000"/>
                          </a:solidFill>
                        </a:rPr>
                        <a:t>Huailai</a:t>
                      </a:r>
                      <a:endParaRPr lang="zh-CN" altLang="en-US" sz="1800" b="1" dirty="0">
                        <a:solidFill>
                          <a:srgbClr val="C00000"/>
                        </a:solidFill>
                      </a:endParaRPr>
                    </a:p>
                  </a:txBody>
                  <a:tcPr marL="68580" marR="68580">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BBE0E3"/>
                    </a:solidFill>
                  </a:tcPr>
                </a:tc>
                <a:tc>
                  <a:txBody>
                    <a:bodyPr/>
                    <a:lstStyle>
                      <a:lvl1pPr marL="0" algn="l" defTabSz="914400" rtl="0" eaLnBrk="1" latinLnBrk="0" hangingPunct="1">
                        <a:defRPr sz="1800" b="1" kern="1200">
                          <a:solidFill>
                            <a:schemeClr val="lt1"/>
                          </a:solidFill>
                          <a:latin typeface="Arial"/>
                          <a:ea typeface="宋体"/>
                          <a:cs typeface=""/>
                        </a:defRPr>
                      </a:lvl1pPr>
                      <a:lvl2pPr marL="457200" algn="l" defTabSz="914400" rtl="0" eaLnBrk="1" latinLnBrk="0" hangingPunct="1">
                        <a:defRPr sz="1800" b="1" kern="1200">
                          <a:solidFill>
                            <a:schemeClr val="lt1"/>
                          </a:solidFill>
                          <a:latin typeface="Arial"/>
                          <a:ea typeface="宋体"/>
                          <a:cs typeface=""/>
                        </a:defRPr>
                      </a:lvl2pPr>
                      <a:lvl3pPr marL="914400" algn="l" defTabSz="914400" rtl="0" eaLnBrk="1" latinLnBrk="0" hangingPunct="1">
                        <a:defRPr sz="1800" b="1" kern="1200">
                          <a:solidFill>
                            <a:schemeClr val="lt1"/>
                          </a:solidFill>
                          <a:latin typeface="Arial"/>
                          <a:ea typeface="宋体"/>
                          <a:cs typeface=""/>
                        </a:defRPr>
                      </a:lvl3pPr>
                      <a:lvl4pPr marL="1371600" algn="l" defTabSz="914400" rtl="0" eaLnBrk="1" latinLnBrk="0" hangingPunct="1">
                        <a:defRPr sz="1800" b="1" kern="1200">
                          <a:solidFill>
                            <a:schemeClr val="lt1"/>
                          </a:solidFill>
                          <a:latin typeface="Arial"/>
                          <a:ea typeface="宋体"/>
                          <a:cs typeface=""/>
                        </a:defRPr>
                      </a:lvl4pPr>
                      <a:lvl5pPr marL="1828800" algn="l" defTabSz="914400" rtl="0" eaLnBrk="1" latinLnBrk="0" hangingPunct="1">
                        <a:defRPr sz="1800" b="1" kern="1200">
                          <a:solidFill>
                            <a:schemeClr val="lt1"/>
                          </a:solidFill>
                          <a:latin typeface="Arial"/>
                          <a:ea typeface="宋体"/>
                          <a:cs typeface=""/>
                        </a:defRPr>
                      </a:lvl5pPr>
                      <a:lvl6pPr marL="2286000" algn="l" defTabSz="914400" rtl="0" eaLnBrk="1" latinLnBrk="0" hangingPunct="1">
                        <a:defRPr sz="1800" b="1" kern="1200">
                          <a:solidFill>
                            <a:schemeClr val="lt1"/>
                          </a:solidFill>
                          <a:latin typeface="Arial"/>
                          <a:ea typeface="宋体"/>
                          <a:cs typeface=""/>
                        </a:defRPr>
                      </a:lvl6pPr>
                      <a:lvl7pPr marL="2743200" algn="l" defTabSz="914400" rtl="0" eaLnBrk="1" latinLnBrk="0" hangingPunct="1">
                        <a:defRPr sz="1800" b="1" kern="1200">
                          <a:solidFill>
                            <a:schemeClr val="lt1"/>
                          </a:solidFill>
                          <a:latin typeface="Arial"/>
                          <a:ea typeface="宋体"/>
                          <a:cs typeface=""/>
                        </a:defRPr>
                      </a:lvl7pPr>
                      <a:lvl8pPr marL="3200400" algn="l" defTabSz="914400" rtl="0" eaLnBrk="1" latinLnBrk="0" hangingPunct="1">
                        <a:defRPr sz="1800" b="1" kern="1200">
                          <a:solidFill>
                            <a:schemeClr val="lt1"/>
                          </a:solidFill>
                          <a:latin typeface="Arial"/>
                          <a:ea typeface="宋体"/>
                          <a:cs typeface=""/>
                        </a:defRPr>
                      </a:lvl8pPr>
                      <a:lvl9pPr marL="3657600" algn="l" defTabSz="914400" rtl="0" eaLnBrk="1" latinLnBrk="0" hangingPunct="1">
                        <a:defRPr sz="1800" b="1" kern="1200">
                          <a:solidFill>
                            <a:schemeClr val="lt1"/>
                          </a:solidFill>
                          <a:latin typeface="Arial"/>
                          <a:ea typeface="宋体"/>
                          <a:cs typeface=""/>
                        </a:defRPr>
                      </a:lvl9pPr>
                    </a:lstStyle>
                    <a:p>
                      <a:r>
                        <a:rPr lang="en-US" altLang="zh-CN" sz="1800" b="1" dirty="0" smtClean="0">
                          <a:solidFill>
                            <a:srgbClr val="C00000"/>
                          </a:solidFill>
                        </a:rPr>
                        <a:t>Qinhuangdao</a:t>
                      </a:r>
                      <a:endParaRPr lang="zh-CN" altLang="en-US" sz="1800" b="1" dirty="0">
                        <a:solidFill>
                          <a:srgbClr val="C00000"/>
                        </a:solidFill>
                      </a:endParaRPr>
                    </a:p>
                  </a:txBody>
                  <a:tcPr marL="68580" marR="68580">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BBE0E3"/>
                    </a:solidFill>
                  </a:tcPr>
                </a:tc>
                <a:tc>
                  <a:txBody>
                    <a:bodyPr/>
                    <a:lstStyle>
                      <a:lvl1pPr marL="0" algn="l" defTabSz="914400" rtl="0" eaLnBrk="1" latinLnBrk="0" hangingPunct="1">
                        <a:defRPr sz="1800" b="1" kern="1200">
                          <a:solidFill>
                            <a:schemeClr val="lt1"/>
                          </a:solidFill>
                          <a:latin typeface="Arial"/>
                          <a:ea typeface="宋体"/>
                          <a:cs typeface=""/>
                        </a:defRPr>
                      </a:lvl1pPr>
                      <a:lvl2pPr marL="457200" algn="l" defTabSz="914400" rtl="0" eaLnBrk="1" latinLnBrk="0" hangingPunct="1">
                        <a:defRPr sz="1800" b="1" kern="1200">
                          <a:solidFill>
                            <a:schemeClr val="lt1"/>
                          </a:solidFill>
                          <a:latin typeface="Arial"/>
                          <a:ea typeface="宋体"/>
                          <a:cs typeface=""/>
                        </a:defRPr>
                      </a:lvl2pPr>
                      <a:lvl3pPr marL="914400" algn="l" defTabSz="914400" rtl="0" eaLnBrk="1" latinLnBrk="0" hangingPunct="1">
                        <a:defRPr sz="1800" b="1" kern="1200">
                          <a:solidFill>
                            <a:schemeClr val="lt1"/>
                          </a:solidFill>
                          <a:latin typeface="Arial"/>
                          <a:ea typeface="宋体"/>
                          <a:cs typeface=""/>
                        </a:defRPr>
                      </a:lvl3pPr>
                      <a:lvl4pPr marL="1371600" algn="l" defTabSz="914400" rtl="0" eaLnBrk="1" latinLnBrk="0" hangingPunct="1">
                        <a:defRPr sz="1800" b="1" kern="1200">
                          <a:solidFill>
                            <a:schemeClr val="lt1"/>
                          </a:solidFill>
                          <a:latin typeface="Arial"/>
                          <a:ea typeface="宋体"/>
                          <a:cs typeface=""/>
                        </a:defRPr>
                      </a:lvl4pPr>
                      <a:lvl5pPr marL="1828800" algn="l" defTabSz="914400" rtl="0" eaLnBrk="1" latinLnBrk="0" hangingPunct="1">
                        <a:defRPr sz="1800" b="1" kern="1200">
                          <a:solidFill>
                            <a:schemeClr val="lt1"/>
                          </a:solidFill>
                          <a:latin typeface="Arial"/>
                          <a:ea typeface="宋体"/>
                          <a:cs typeface=""/>
                        </a:defRPr>
                      </a:lvl5pPr>
                      <a:lvl6pPr marL="2286000" algn="l" defTabSz="914400" rtl="0" eaLnBrk="1" latinLnBrk="0" hangingPunct="1">
                        <a:defRPr sz="1800" b="1" kern="1200">
                          <a:solidFill>
                            <a:schemeClr val="lt1"/>
                          </a:solidFill>
                          <a:latin typeface="Arial"/>
                          <a:ea typeface="宋体"/>
                          <a:cs typeface=""/>
                        </a:defRPr>
                      </a:lvl6pPr>
                      <a:lvl7pPr marL="2743200" algn="l" defTabSz="914400" rtl="0" eaLnBrk="1" latinLnBrk="0" hangingPunct="1">
                        <a:defRPr sz="1800" b="1" kern="1200">
                          <a:solidFill>
                            <a:schemeClr val="lt1"/>
                          </a:solidFill>
                          <a:latin typeface="Arial"/>
                          <a:ea typeface="宋体"/>
                          <a:cs typeface=""/>
                        </a:defRPr>
                      </a:lvl7pPr>
                      <a:lvl8pPr marL="3200400" algn="l" defTabSz="914400" rtl="0" eaLnBrk="1" latinLnBrk="0" hangingPunct="1">
                        <a:defRPr sz="1800" b="1" kern="1200">
                          <a:solidFill>
                            <a:schemeClr val="lt1"/>
                          </a:solidFill>
                          <a:latin typeface="Arial"/>
                          <a:ea typeface="宋体"/>
                          <a:cs typeface=""/>
                        </a:defRPr>
                      </a:lvl8pPr>
                      <a:lvl9pPr marL="3657600" algn="l" defTabSz="914400" rtl="0" eaLnBrk="1" latinLnBrk="0" hangingPunct="1">
                        <a:defRPr sz="1800" b="1" kern="1200">
                          <a:solidFill>
                            <a:schemeClr val="lt1"/>
                          </a:solidFill>
                          <a:latin typeface="Arial"/>
                          <a:ea typeface="宋体"/>
                          <a:cs typeface=""/>
                        </a:defRPr>
                      </a:lvl9pPr>
                    </a:lstStyle>
                    <a:p>
                      <a:r>
                        <a:rPr lang="en-US" altLang="zh-CN" sz="1800" b="1" dirty="0" err="1" smtClean="0">
                          <a:solidFill>
                            <a:srgbClr val="C00000"/>
                          </a:solidFill>
                        </a:rPr>
                        <a:t>Tianjing</a:t>
                      </a:r>
                      <a:endParaRPr lang="zh-CN" altLang="en-US" sz="1800" b="1" dirty="0">
                        <a:solidFill>
                          <a:srgbClr val="C00000"/>
                        </a:solidFill>
                      </a:endParaRPr>
                    </a:p>
                  </a:txBody>
                  <a:tcPr marL="68580" marR="68580">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BBE0E3"/>
                    </a:solidFill>
                  </a:tcPr>
                </a:tc>
                <a:tc>
                  <a:txBody>
                    <a:bodyPr/>
                    <a:lstStyle>
                      <a:lvl1pPr marL="0" algn="l" defTabSz="914400" rtl="0" eaLnBrk="1" latinLnBrk="0" hangingPunct="1">
                        <a:defRPr sz="1800" b="1" kern="1200">
                          <a:solidFill>
                            <a:schemeClr val="lt1"/>
                          </a:solidFill>
                          <a:latin typeface="Arial"/>
                          <a:ea typeface="宋体"/>
                          <a:cs typeface=""/>
                        </a:defRPr>
                      </a:lvl1pPr>
                      <a:lvl2pPr marL="457200" algn="l" defTabSz="914400" rtl="0" eaLnBrk="1" latinLnBrk="0" hangingPunct="1">
                        <a:defRPr sz="1800" b="1" kern="1200">
                          <a:solidFill>
                            <a:schemeClr val="lt1"/>
                          </a:solidFill>
                          <a:latin typeface="Arial"/>
                          <a:ea typeface="宋体"/>
                          <a:cs typeface=""/>
                        </a:defRPr>
                      </a:lvl2pPr>
                      <a:lvl3pPr marL="914400" algn="l" defTabSz="914400" rtl="0" eaLnBrk="1" latinLnBrk="0" hangingPunct="1">
                        <a:defRPr sz="1800" b="1" kern="1200">
                          <a:solidFill>
                            <a:schemeClr val="lt1"/>
                          </a:solidFill>
                          <a:latin typeface="Arial"/>
                          <a:ea typeface="宋体"/>
                          <a:cs typeface=""/>
                        </a:defRPr>
                      </a:lvl3pPr>
                      <a:lvl4pPr marL="1371600" algn="l" defTabSz="914400" rtl="0" eaLnBrk="1" latinLnBrk="0" hangingPunct="1">
                        <a:defRPr sz="1800" b="1" kern="1200">
                          <a:solidFill>
                            <a:schemeClr val="lt1"/>
                          </a:solidFill>
                          <a:latin typeface="Arial"/>
                          <a:ea typeface="宋体"/>
                          <a:cs typeface=""/>
                        </a:defRPr>
                      </a:lvl4pPr>
                      <a:lvl5pPr marL="1828800" algn="l" defTabSz="914400" rtl="0" eaLnBrk="1" latinLnBrk="0" hangingPunct="1">
                        <a:defRPr sz="1800" b="1" kern="1200">
                          <a:solidFill>
                            <a:schemeClr val="lt1"/>
                          </a:solidFill>
                          <a:latin typeface="Arial"/>
                          <a:ea typeface="宋体"/>
                          <a:cs typeface=""/>
                        </a:defRPr>
                      </a:lvl5pPr>
                      <a:lvl6pPr marL="2286000" algn="l" defTabSz="914400" rtl="0" eaLnBrk="1" latinLnBrk="0" hangingPunct="1">
                        <a:defRPr sz="1800" b="1" kern="1200">
                          <a:solidFill>
                            <a:schemeClr val="lt1"/>
                          </a:solidFill>
                          <a:latin typeface="Arial"/>
                          <a:ea typeface="宋体"/>
                          <a:cs typeface=""/>
                        </a:defRPr>
                      </a:lvl6pPr>
                      <a:lvl7pPr marL="2743200" algn="l" defTabSz="914400" rtl="0" eaLnBrk="1" latinLnBrk="0" hangingPunct="1">
                        <a:defRPr sz="1800" b="1" kern="1200">
                          <a:solidFill>
                            <a:schemeClr val="lt1"/>
                          </a:solidFill>
                          <a:latin typeface="Arial"/>
                          <a:ea typeface="宋体"/>
                          <a:cs typeface=""/>
                        </a:defRPr>
                      </a:lvl7pPr>
                      <a:lvl8pPr marL="3200400" algn="l" defTabSz="914400" rtl="0" eaLnBrk="1" latinLnBrk="0" hangingPunct="1">
                        <a:defRPr sz="1800" b="1" kern="1200">
                          <a:solidFill>
                            <a:schemeClr val="lt1"/>
                          </a:solidFill>
                          <a:latin typeface="Arial"/>
                          <a:ea typeface="宋体"/>
                          <a:cs typeface=""/>
                        </a:defRPr>
                      </a:lvl8pPr>
                      <a:lvl9pPr marL="3657600" algn="l" defTabSz="914400" rtl="0" eaLnBrk="1" latinLnBrk="0" hangingPunct="1">
                        <a:defRPr sz="1800" b="1" kern="1200">
                          <a:solidFill>
                            <a:schemeClr val="lt1"/>
                          </a:solidFill>
                          <a:latin typeface="Arial"/>
                          <a:ea typeface="宋体"/>
                          <a:cs typeface=""/>
                        </a:defRPr>
                      </a:lvl9pPr>
                    </a:lstStyle>
                    <a:p>
                      <a:r>
                        <a:rPr lang="en-US" altLang="zh-CN" sz="1800" b="1" dirty="0" err="1" smtClean="0">
                          <a:solidFill>
                            <a:srgbClr val="C00000"/>
                          </a:solidFill>
                        </a:rPr>
                        <a:t>Huairou</a:t>
                      </a:r>
                      <a:endParaRPr lang="zh-CN" altLang="en-US" sz="1800" b="1" dirty="0">
                        <a:solidFill>
                          <a:srgbClr val="C00000"/>
                        </a:solidFill>
                      </a:endParaRPr>
                    </a:p>
                  </a:txBody>
                  <a:tcPr marL="68580" marR="68580">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BBE0E3"/>
                    </a:solidFill>
                  </a:tcPr>
                </a:tc>
              </a:tr>
              <a:tr h="445392">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1~100hz</a:t>
                      </a:r>
                      <a:endParaRPr lang="zh-CN" altLang="en-US" sz="1800" b="1" dirty="0"/>
                    </a:p>
                  </a:txBody>
                  <a:tcPr marL="68580" marR="6858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4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~12</a:t>
                      </a:r>
                      <a:endParaRPr lang="zh-CN" altLang="en-US" sz="1800" b="1" dirty="0"/>
                    </a:p>
                  </a:txBody>
                  <a:tcPr marL="68580" marR="6858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4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~40</a:t>
                      </a:r>
                      <a:endParaRPr lang="zh-CN" altLang="en-US" sz="1800" b="1" dirty="0"/>
                    </a:p>
                  </a:txBody>
                  <a:tcPr marL="68580" marR="6858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4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~1.9</a:t>
                      </a:r>
                      <a:endParaRPr lang="zh-CN" altLang="en-US" sz="1800" b="1" dirty="0"/>
                    </a:p>
                  </a:txBody>
                  <a:tcPr marL="68580" marR="6858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4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~470</a:t>
                      </a:r>
                      <a:endParaRPr lang="zh-CN" altLang="en-US" sz="1800" b="1" dirty="0"/>
                    </a:p>
                  </a:txBody>
                  <a:tcPr marL="68580" marR="6858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4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~60</a:t>
                      </a:r>
                      <a:endParaRPr lang="zh-CN" altLang="en-US" sz="1800" b="1" dirty="0"/>
                    </a:p>
                  </a:txBody>
                  <a:tcPr marL="68580" marR="6858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40000"/>
                      </a:srgbClr>
                    </a:solidFill>
                  </a:tcPr>
                </a:tc>
              </a:tr>
              <a:tr h="445392">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4~100hz</a:t>
                      </a:r>
                      <a:endParaRPr lang="zh-CN" altLang="en-US" sz="1800" b="1" dirty="0"/>
                    </a:p>
                  </a:txBody>
                  <a:tcPr marL="68580" marR="6858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2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~7</a:t>
                      </a:r>
                      <a:endParaRPr lang="zh-CN" altLang="en-US" sz="1800" b="1" dirty="0"/>
                    </a:p>
                  </a:txBody>
                  <a:tcPr marL="68580" marR="6858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2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~14</a:t>
                      </a:r>
                      <a:endParaRPr lang="zh-CN" altLang="en-US" sz="1800" b="1" dirty="0"/>
                    </a:p>
                  </a:txBody>
                  <a:tcPr marL="68580" marR="6858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2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~0.8</a:t>
                      </a:r>
                      <a:endParaRPr lang="zh-CN" altLang="en-US" sz="1800" b="1" dirty="0"/>
                    </a:p>
                  </a:txBody>
                  <a:tcPr marL="68580" marR="6858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2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r>
                        <a:rPr lang="en-US" altLang="zh-CN" sz="1800" b="1" dirty="0" smtClean="0"/>
                        <a:t>~24</a:t>
                      </a:r>
                      <a:endParaRPr lang="zh-CN" altLang="en-US" sz="1800" b="1" dirty="0"/>
                    </a:p>
                  </a:txBody>
                  <a:tcPr marL="68580" marR="6858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20000"/>
                      </a:srgbClr>
                    </a:solidFill>
                  </a:tcPr>
                </a:tc>
                <a:tc>
                  <a:txBody>
                    <a:bodyPr/>
                    <a:lstStyle>
                      <a:lvl1pPr marL="0" algn="l" defTabSz="914400" rtl="0" eaLnBrk="1" latinLnBrk="0" hangingPunct="1">
                        <a:defRPr sz="1800" kern="1200">
                          <a:solidFill>
                            <a:schemeClr val="dk1"/>
                          </a:solidFill>
                          <a:latin typeface="Arial"/>
                          <a:ea typeface="宋体"/>
                          <a:cs typeface=""/>
                        </a:defRPr>
                      </a:lvl1pPr>
                      <a:lvl2pPr marL="457200" algn="l" defTabSz="914400" rtl="0" eaLnBrk="1" latinLnBrk="0" hangingPunct="1">
                        <a:defRPr sz="1800" kern="1200">
                          <a:solidFill>
                            <a:schemeClr val="dk1"/>
                          </a:solidFill>
                          <a:latin typeface="Arial"/>
                          <a:ea typeface="宋体"/>
                          <a:cs typeface=""/>
                        </a:defRPr>
                      </a:lvl2pPr>
                      <a:lvl3pPr marL="914400" algn="l" defTabSz="914400" rtl="0" eaLnBrk="1" latinLnBrk="0" hangingPunct="1">
                        <a:defRPr sz="1800" kern="1200">
                          <a:solidFill>
                            <a:schemeClr val="dk1"/>
                          </a:solidFill>
                          <a:latin typeface="Arial"/>
                          <a:ea typeface="宋体"/>
                          <a:cs typeface=""/>
                        </a:defRPr>
                      </a:lvl3pPr>
                      <a:lvl4pPr marL="1371600" algn="l" defTabSz="914400" rtl="0" eaLnBrk="1" latinLnBrk="0" hangingPunct="1">
                        <a:defRPr sz="1800" kern="1200">
                          <a:solidFill>
                            <a:schemeClr val="dk1"/>
                          </a:solidFill>
                          <a:latin typeface="Arial"/>
                          <a:ea typeface="宋体"/>
                          <a:cs typeface=""/>
                        </a:defRPr>
                      </a:lvl4pPr>
                      <a:lvl5pPr marL="1828800" algn="l" defTabSz="914400" rtl="0" eaLnBrk="1" latinLnBrk="0" hangingPunct="1">
                        <a:defRPr sz="1800" kern="1200">
                          <a:solidFill>
                            <a:schemeClr val="dk1"/>
                          </a:solidFill>
                          <a:latin typeface="Arial"/>
                          <a:ea typeface="宋体"/>
                          <a:cs typeface=""/>
                        </a:defRPr>
                      </a:lvl5pPr>
                      <a:lvl6pPr marL="2286000" algn="l" defTabSz="914400" rtl="0" eaLnBrk="1" latinLnBrk="0" hangingPunct="1">
                        <a:defRPr sz="1800" kern="1200">
                          <a:solidFill>
                            <a:schemeClr val="dk1"/>
                          </a:solidFill>
                          <a:latin typeface="Arial"/>
                          <a:ea typeface="宋体"/>
                          <a:cs typeface=""/>
                        </a:defRPr>
                      </a:lvl6pPr>
                      <a:lvl7pPr marL="2743200" algn="l" defTabSz="914400" rtl="0" eaLnBrk="1" latinLnBrk="0" hangingPunct="1">
                        <a:defRPr sz="1800" kern="1200">
                          <a:solidFill>
                            <a:schemeClr val="dk1"/>
                          </a:solidFill>
                          <a:latin typeface="Arial"/>
                          <a:ea typeface="宋体"/>
                          <a:cs typeface=""/>
                        </a:defRPr>
                      </a:lvl7pPr>
                      <a:lvl8pPr marL="3200400" algn="l" defTabSz="914400" rtl="0" eaLnBrk="1" latinLnBrk="0" hangingPunct="1">
                        <a:defRPr sz="1800" kern="1200">
                          <a:solidFill>
                            <a:schemeClr val="dk1"/>
                          </a:solidFill>
                          <a:latin typeface="Arial"/>
                          <a:ea typeface="宋体"/>
                          <a:cs typeface=""/>
                        </a:defRPr>
                      </a:lvl8pPr>
                      <a:lvl9pPr marL="3657600" algn="l" defTabSz="914400" rtl="0" eaLnBrk="1" latinLnBrk="0" hangingPunct="1">
                        <a:defRPr sz="1800" kern="1200">
                          <a:solidFill>
                            <a:schemeClr val="dk1"/>
                          </a:solidFill>
                          <a:latin typeface="Arial"/>
                          <a:ea typeface="宋体"/>
                          <a:cs typeface=""/>
                        </a:defRPr>
                      </a:lvl9pPr>
                    </a:lstStyle>
                    <a:p>
                      <a:endParaRPr lang="zh-CN" altLang="en-US" sz="1800" b="1" dirty="0"/>
                    </a:p>
                  </a:txBody>
                  <a:tcPr marL="68580" marR="6858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BBE0E3">
                        <a:tint val="20000"/>
                      </a:srgbClr>
                    </a:solidFill>
                  </a:tcPr>
                </a:tc>
              </a:tr>
            </a:tbl>
          </a:graphicData>
        </a:graphic>
      </p:graphicFrame>
      <p:sp>
        <p:nvSpPr>
          <p:cNvPr id="33" name="椭圆 32"/>
          <p:cNvSpPr/>
          <p:nvPr/>
        </p:nvSpPr>
        <p:spPr>
          <a:xfrm>
            <a:off x="4586920" y="4005064"/>
            <a:ext cx="1836204" cy="1944216"/>
          </a:xfrm>
          <a:prstGeom prst="ellipse">
            <a:avLst/>
          </a:prstGeom>
          <a:noFill/>
          <a:ln w="25400" cap="flat" cmpd="sng" algn="ctr">
            <a:solidFill>
              <a:srgbClr val="FF0000"/>
            </a:solidFill>
            <a:prstDash val="solid"/>
          </a:ln>
          <a:effectLst/>
        </p:spPr>
        <p:txBody>
          <a:bodyPr rtlCol="0" anchor="ctr"/>
          <a:lstStyle/>
          <a:p>
            <a:pPr algn="ctr">
              <a:defRPr/>
            </a:pPr>
            <a:endParaRPr lang="zh-CN" altLang="en-US" kern="0" smtClean="0">
              <a:solidFill>
                <a:srgbClr val="FFFFFF"/>
              </a:solidFill>
              <a:latin typeface="Arial"/>
            </a:endParaRPr>
          </a:p>
        </p:txBody>
      </p:sp>
      <p:sp>
        <p:nvSpPr>
          <p:cNvPr id="34" name="矩形 33"/>
          <p:cNvSpPr/>
          <p:nvPr/>
        </p:nvSpPr>
        <p:spPr>
          <a:xfrm>
            <a:off x="683568" y="6211669"/>
            <a:ext cx="7128792" cy="400110"/>
          </a:xfrm>
          <a:prstGeom prst="rect">
            <a:avLst/>
          </a:prstGeom>
          <a:ln>
            <a:solidFill>
              <a:srgbClr val="000000"/>
            </a:solidFill>
          </a:ln>
        </p:spPr>
        <p:txBody>
          <a:bodyPr wrap="square">
            <a:spAutoFit/>
          </a:bodyPr>
          <a:lstStyle/>
          <a:p>
            <a:pPr>
              <a:defRPr/>
            </a:pPr>
            <a:r>
              <a:rPr lang="en-US" altLang="zh-CN" sz="2000" b="1" kern="0" dirty="0" smtClean="0">
                <a:solidFill>
                  <a:prstClr val="black"/>
                </a:solidFill>
                <a:latin typeface="Arial"/>
              </a:rPr>
              <a:t>Building the tunnel in granite will have the lowest cost</a:t>
            </a:r>
            <a:endParaRPr lang="zh-CN" altLang="en-US" sz="2000" kern="0" dirty="0" smtClean="0">
              <a:solidFill>
                <a:srgbClr val="000000"/>
              </a:solidFill>
              <a:latin typeface="Arial"/>
            </a:endParaRPr>
          </a:p>
        </p:txBody>
      </p:sp>
      <p:pic>
        <p:nvPicPr>
          <p:cNvPr id="35" name="Picture 2" descr="C:\Users\admin\Documents\MY DOCU\Higgs Factory\选址\抚宁照片\DSC00159.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08004" y="980728"/>
            <a:ext cx="4355976" cy="289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793175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内容占位符 4"/>
          <p:cNvGraphicFramePr>
            <a:graphicFrameLocks noGrp="1"/>
          </p:cNvGraphicFramePr>
          <p:nvPr>
            <p:ph idx="1"/>
          </p:nvPr>
        </p:nvGraphicFramePr>
        <p:xfrm>
          <a:off x="1390650" y="1318419"/>
          <a:ext cx="6362700" cy="3810000"/>
        </p:xfrm>
        <a:graphic>
          <a:graphicData uri="http://schemas.openxmlformats.org/drawingml/2006/table">
            <a:tbl>
              <a:tblPr/>
              <a:tblGrid>
                <a:gridCol w="6362700"/>
              </a:tblGrid>
              <a:tr h="3810000">
                <a:tc>
                  <a:txBody>
                    <a:bodyPr/>
                    <a:lstStyle/>
                    <a:p>
                      <a:pPr algn="ctr"/>
                      <a:endParaRPr lang="zh-CN" altLang="en-US">
                        <a:effectLst/>
                      </a:endParaRPr>
                    </a:p>
                  </a:txBody>
                  <a:tcPr anchor="ctr">
                    <a:lnL>
                      <a:noFill/>
                    </a:lnL>
                    <a:lnR>
                      <a:noFill/>
                    </a:lnR>
                    <a:lnT>
                      <a:noFill/>
                    </a:lnT>
                    <a:lnB>
                      <a:noFill/>
                    </a:lnB>
                  </a:tcPr>
                </a:tc>
              </a:tr>
            </a:tbl>
          </a:graphicData>
        </a:graphic>
      </p:graphicFrame>
      <p:pic>
        <p:nvPicPr>
          <p:cNvPr id="1026" name="Picture 2" descr="http://www.qhdpost.com.cn/ems_cx/%E7%A7%A6%E7%9A%87%E5%B2%9B%E9%B8%BD%E5%AD%90%E7%AA%9D.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836712"/>
            <a:ext cx="4861466" cy="318843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upload.17u.net/uploadpicbase/2009/11/13/aa/200911131635474785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65460" y="891246"/>
            <a:ext cx="4178540" cy="313390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7" name="表格 6"/>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8" name="表格 7"/>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9" name="表格 8"/>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10" name="表格 9"/>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11" name="表格 10"/>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12" name="表格 11"/>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13" name="表格 12"/>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a:effectLst/>
                      </a:endParaRPr>
                    </a:p>
                  </a:txBody>
                  <a:tcPr marL="83197" marR="83197" marT="41599" marB="41599" anchor="ctr">
                    <a:lnL>
                      <a:noFill/>
                    </a:lnL>
                    <a:lnR>
                      <a:noFill/>
                    </a:lnR>
                    <a:lnT>
                      <a:noFill/>
                    </a:lnT>
                    <a:lnB>
                      <a:noFill/>
                    </a:lnB>
                  </a:tcPr>
                </a:tc>
              </a:tr>
            </a:tbl>
          </a:graphicData>
        </a:graphic>
      </p:graphicFrame>
      <p:graphicFrame>
        <p:nvGraphicFramePr>
          <p:cNvPr id="14" name="表格 13"/>
          <p:cNvGraphicFramePr>
            <a:graphicFrameLocks noGrp="1"/>
          </p:cNvGraphicFramePr>
          <p:nvPr/>
        </p:nvGraphicFramePr>
        <p:xfrm>
          <a:off x="457200" y="1237083"/>
          <a:ext cx="8229600" cy="3972671"/>
        </p:xfrm>
        <a:graphic>
          <a:graphicData uri="http://schemas.openxmlformats.org/drawingml/2006/table">
            <a:tbl>
              <a:tblPr/>
              <a:tblGrid>
                <a:gridCol w="8229600"/>
              </a:tblGrid>
              <a:tr h="3972671">
                <a:tc>
                  <a:txBody>
                    <a:bodyPr/>
                    <a:lstStyle/>
                    <a:p>
                      <a:pPr algn="ctr"/>
                      <a:endParaRPr lang="zh-CN" altLang="en-US" sz="1600" dirty="0">
                        <a:effectLst/>
                      </a:endParaRPr>
                    </a:p>
                  </a:txBody>
                  <a:tcPr marL="83197" marR="83197" marT="41599" marB="41599" anchor="ctr">
                    <a:lnL>
                      <a:noFill/>
                    </a:lnL>
                    <a:lnR>
                      <a:noFill/>
                    </a:lnR>
                    <a:lnT>
                      <a:noFill/>
                    </a:lnT>
                    <a:lnB>
                      <a:noFill/>
                    </a:lnB>
                  </a:tcPr>
                </a:tc>
              </a:tr>
            </a:tbl>
          </a:graphicData>
        </a:graphic>
      </p:graphicFrame>
      <p:pic>
        <p:nvPicPr>
          <p:cNvPr id="1029" name="Picture 5" descr="http://www.5199.tv/uploadfiles/2012_3_2/201232104636.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91563" y="4047293"/>
            <a:ext cx="7339806" cy="2796852"/>
          </a:xfrm>
          <a:prstGeom prst="rect">
            <a:avLst/>
          </a:prstGeom>
          <a:noFill/>
          <a:extLst>
            <a:ext uri="{909E8E84-426E-40DD-AFC4-6F175D3DCCD1}">
              <a14:hiddenFill xmlns:a14="http://schemas.microsoft.com/office/drawing/2010/main">
                <a:solidFill>
                  <a:srgbClr val="FFFFFF"/>
                </a:solidFill>
              </a14:hiddenFill>
            </a:ext>
          </a:extLst>
        </p:spPr>
      </p:pic>
      <p:sp>
        <p:nvSpPr>
          <p:cNvPr id="16" name="矩形 15"/>
          <p:cNvSpPr/>
          <p:nvPr/>
        </p:nvSpPr>
        <p:spPr>
          <a:xfrm>
            <a:off x="0" y="836712"/>
            <a:ext cx="2864887" cy="646331"/>
          </a:xfrm>
          <a:prstGeom prst="rect">
            <a:avLst/>
          </a:prstGeom>
          <a:solidFill>
            <a:srgbClr val="FFFFCC"/>
          </a:solidFill>
        </p:spPr>
        <p:txBody>
          <a:bodyPr wrap="none">
            <a:spAutoFit/>
          </a:bodyPr>
          <a:lstStyle/>
          <a:p>
            <a:r>
              <a:rPr lang="en-US" altLang="zh-CN" dirty="0" smtClean="0">
                <a:solidFill>
                  <a:prstClr val="black"/>
                </a:solidFill>
              </a:rPr>
              <a:t>Best beach &amp; cleanest air </a:t>
            </a:r>
          </a:p>
          <a:p>
            <a:r>
              <a:rPr lang="en-US" altLang="zh-CN" dirty="0" smtClean="0">
                <a:solidFill>
                  <a:prstClr val="black"/>
                </a:solidFill>
              </a:rPr>
              <a:t>Summer capital of China</a:t>
            </a:r>
            <a:endParaRPr lang="zh-CN" altLang="en-US" dirty="0">
              <a:solidFill>
                <a:prstClr val="black"/>
              </a:solidFill>
            </a:endParaRPr>
          </a:p>
        </p:txBody>
      </p:sp>
      <p:sp>
        <p:nvSpPr>
          <p:cNvPr id="30" name="矩形 29"/>
          <p:cNvSpPr/>
          <p:nvPr/>
        </p:nvSpPr>
        <p:spPr>
          <a:xfrm>
            <a:off x="4972604" y="836711"/>
            <a:ext cx="3330784" cy="369332"/>
          </a:xfrm>
          <a:prstGeom prst="rect">
            <a:avLst/>
          </a:prstGeom>
          <a:solidFill>
            <a:srgbClr val="FFFFCC"/>
          </a:solidFill>
        </p:spPr>
        <p:txBody>
          <a:bodyPr wrap="none">
            <a:spAutoFit/>
          </a:bodyPr>
          <a:lstStyle/>
          <a:p>
            <a:r>
              <a:rPr lang="en-US" altLang="zh-CN" dirty="0" smtClean="0">
                <a:solidFill>
                  <a:prstClr val="black"/>
                </a:solidFill>
              </a:rPr>
              <a:t>Starting point of the Great Wall</a:t>
            </a:r>
            <a:endParaRPr lang="zh-CN" altLang="en-US" dirty="0">
              <a:solidFill>
                <a:prstClr val="black"/>
              </a:solidFill>
            </a:endParaRPr>
          </a:p>
        </p:txBody>
      </p:sp>
      <p:sp>
        <p:nvSpPr>
          <p:cNvPr id="31" name="矩形 30"/>
          <p:cNvSpPr/>
          <p:nvPr/>
        </p:nvSpPr>
        <p:spPr>
          <a:xfrm>
            <a:off x="7187062" y="4086091"/>
            <a:ext cx="1287532" cy="369332"/>
          </a:xfrm>
          <a:prstGeom prst="rect">
            <a:avLst/>
          </a:prstGeom>
          <a:solidFill>
            <a:srgbClr val="FFFFCC"/>
          </a:solidFill>
        </p:spPr>
        <p:txBody>
          <a:bodyPr wrap="none">
            <a:spAutoFit/>
          </a:bodyPr>
          <a:lstStyle/>
          <a:p>
            <a:r>
              <a:rPr lang="en-US" altLang="zh-CN" dirty="0">
                <a:solidFill>
                  <a:prstClr val="black"/>
                </a:solidFill>
              </a:rPr>
              <a:t>W</a:t>
            </a:r>
            <a:r>
              <a:rPr lang="en-US" altLang="zh-CN" dirty="0" smtClean="0">
                <a:solidFill>
                  <a:prstClr val="black"/>
                </a:solidFill>
              </a:rPr>
              <a:t>ine yard </a:t>
            </a:r>
            <a:endParaRPr lang="zh-CN" altLang="en-US" dirty="0">
              <a:solidFill>
                <a:prstClr val="black"/>
              </a:solidFill>
            </a:endParaRPr>
          </a:p>
        </p:txBody>
      </p:sp>
      <p:sp>
        <p:nvSpPr>
          <p:cNvPr id="21" name="Rectangle 3"/>
          <p:cNvSpPr/>
          <p:nvPr/>
        </p:nvSpPr>
        <p:spPr>
          <a:xfrm>
            <a:off x="47604" y="5714"/>
            <a:ext cx="6193042" cy="1015663"/>
          </a:xfrm>
          <a:prstGeom prst="rect">
            <a:avLst/>
          </a:prstGeom>
        </p:spPr>
        <p:txBody>
          <a:bodyPr wrap="none">
            <a:spAutoFit/>
          </a:bodyPr>
          <a:lstStyle/>
          <a:p>
            <a:pPr algn="ctr">
              <a:lnSpc>
                <a:spcPct val="150000"/>
              </a:lnSpc>
              <a:spcBef>
                <a:spcPts val="600"/>
              </a:spcBef>
            </a:pPr>
            <a:r>
              <a:rPr lang="en-US" sz="2400" b="1" dirty="0" smtClean="0">
                <a:solidFill>
                  <a:srgbClr val="0000FF"/>
                </a:solidFill>
                <a:latin typeface="Times New Roman" pitchFamily="18" charset="0"/>
                <a:cs typeface="Times New Roman" pitchFamily="18" charset="0"/>
              </a:rPr>
              <a:t>CEPC – Site Investigation  </a:t>
            </a:r>
            <a:r>
              <a:rPr lang="en-US" altLang="zh-CN" sz="2000" b="1" dirty="0" err="1">
                <a:solidFill>
                  <a:srgbClr val="C00000"/>
                </a:solidFill>
              </a:rPr>
              <a:t>Qinghungdao</a:t>
            </a:r>
            <a:r>
              <a:rPr lang="en-US" altLang="zh-CN" sz="2000" b="1" dirty="0">
                <a:solidFill>
                  <a:srgbClr val="C00000"/>
                </a:solidFill>
              </a:rPr>
              <a:t> (</a:t>
            </a:r>
            <a:r>
              <a:rPr lang="zh-CN" altLang="en-US" sz="2000" b="1" dirty="0">
                <a:solidFill>
                  <a:srgbClr val="C00000"/>
                </a:solidFill>
              </a:rPr>
              <a:t>秦皇岛</a:t>
            </a:r>
            <a:r>
              <a:rPr lang="en-US" altLang="zh-CN" sz="2000" b="1" dirty="0">
                <a:solidFill>
                  <a:srgbClr val="C00000"/>
                </a:solidFill>
              </a:rPr>
              <a:t>)</a:t>
            </a:r>
          </a:p>
          <a:p>
            <a:endParaRPr lang="en-US" sz="2400" b="1" dirty="0" smtClean="0">
              <a:solidFill>
                <a:srgbClr val="0000FF"/>
              </a:solidFill>
              <a:latin typeface="Times New Roman" pitchFamily="18" charset="0"/>
              <a:cs typeface="Times New Roman" pitchFamily="18" charset="0"/>
            </a:endParaRPr>
          </a:p>
        </p:txBody>
      </p:sp>
      <p:sp>
        <p:nvSpPr>
          <p:cNvPr id="22" name="TextBox 21"/>
          <p:cNvSpPr txBox="1"/>
          <p:nvPr/>
        </p:nvSpPr>
        <p:spPr>
          <a:xfrm>
            <a:off x="7746376" y="6381365"/>
            <a:ext cx="1114023" cy="369332"/>
          </a:xfrm>
          <a:prstGeom prst="rect">
            <a:avLst/>
          </a:prstGeom>
          <a:noFill/>
        </p:spPr>
        <p:txBody>
          <a:bodyPr wrap="none" rtlCol="0">
            <a:spAutoFit/>
          </a:bodyPr>
          <a:lstStyle/>
          <a:p>
            <a:r>
              <a:rPr lang="en-US" altLang="zh-CN" dirty="0" smtClean="0">
                <a:solidFill>
                  <a:srgbClr val="2E9238"/>
                </a:solidFill>
              </a:rPr>
              <a:t>Y. F. Wang</a:t>
            </a:r>
            <a:endParaRPr lang="zh-CN" altLang="en-US" dirty="0">
              <a:solidFill>
                <a:srgbClr val="2E9238"/>
              </a:solidFill>
            </a:endParaRPr>
          </a:p>
        </p:txBody>
      </p:sp>
    </p:spTree>
    <p:extLst>
      <p:ext uri="{BB962C8B-B14F-4D97-AF65-F5344CB8AC3E}">
        <p14:creationId xmlns:p14="http://schemas.microsoft.com/office/powerpoint/2010/main" val="83833422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52400"/>
            <a:ext cx="4822987" cy="461665"/>
          </a:xfrm>
          <a:prstGeom prst="rect">
            <a:avLst/>
          </a:prstGeom>
        </p:spPr>
        <p:txBody>
          <a:bodyPr wrap="none">
            <a:spAutoFit/>
          </a:bodyPr>
          <a:lstStyle/>
          <a:p>
            <a:r>
              <a:rPr lang="en-US" sz="2400" b="1" dirty="0" smtClean="0">
                <a:solidFill>
                  <a:srgbClr val="0000FF"/>
                </a:solidFill>
                <a:latin typeface="Times New Roman" pitchFamily="18" charset="0"/>
                <a:cs typeface="Times New Roman" pitchFamily="18" charset="0"/>
              </a:rPr>
              <a:t>CEPC – Manpower Considerations</a:t>
            </a:r>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 y="1447800"/>
            <a:ext cx="6248400" cy="3612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685800" y="914400"/>
            <a:ext cx="5520037" cy="5078313"/>
          </a:xfrm>
          <a:prstGeom prst="rect">
            <a:avLst/>
          </a:prstGeom>
          <a:noFill/>
        </p:spPr>
        <p:txBody>
          <a:bodyPr wrap="none" rtlCol="0">
            <a:spAutoFit/>
          </a:bodyPr>
          <a:lstStyle/>
          <a:p>
            <a:pPr marL="285750" indent="-285750">
              <a:buFont typeface="Wingdings" panose="05000000000000000000" pitchFamily="2" charset="2"/>
              <a:buChar char="Ø"/>
            </a:pPr>
            <a:r>
              <a:rPr lang="en-US" altLang="zh-CN" dirty="0" smtClean="0">
                <a:solidFill>
                  <a:srgbClr val="7030A0"/>
                </a:solidFill>
              </a:rPr>
              <a:t>Training young people to address manpower shortage</a:t>
            </a:r>
          </a:p>
          <a:p>
            <a:pPr marL="285750" indent="-285750">
              <a:buFont typeface="Wingdings" panose="05000000000000000000" pitchFamily="2" charset="2"/>
              <a:buChar char="Ø"/>
            </a:pPr>
            <a:endParaRPr lang="en-US" altLang="zh-CN" dirty="0">
              <a:solidFill>
                <a:srgbClr val="7030A0"/>
              </a:solidFill>
            </a:endParaRPr>
          </a:p>
          <a:p>
            <a:pPr marL="285750" indent="-285750">
              <a:buFont typeface="Wingdings" panose="05000000000000000000" pitchFamily="2" charset="2"/>
              <a:buChar char="Ø"/>
            </a:pPr>
            <a:endParaRPr lang="en-US" altLang="zh-CN" dirty="0" smtClean="0">
              <a:solidFill>
                <a:srgbClr val="7030A0"/>
              </a:solidFill>
            </a:endParaRPr>
          </a:p>
          <a:p>
            <a:pPr marL="285750" indent="-285750">
              <a:buFont typeface="Wingdings" panose="05000000000000000000" pitchFamily="2" charset="2"/>
              <a:buChar char="Ø"/>
            </a:pPr>
            <a:endParaRPr lang="en-US" altLang="zh-CN" dirty="0">
              <a:solidFill>
                <a:srgbClr val="7030A0"/>
              </a:solidFill>
            </a:endParaRPr>
          </a:p>
          <a:p>
            <a:pPr marL="285750" indent="-285750">
              <a:buFont typeface="Wingdings" panose="05000000000000000000" pitchFamily="2" charset="2"/>
              <a:buChar char="Ø"/>
            </a:pPr>
            <a:endParaRPr lang="en-US" altLang="zh-CN" dirty="0" smtClean="0">
              <a:solidFill>
                <a:srgbClr val="7030A0"/>
              </a:solidFill>
            </a:endParaRPr>
          </a:p>
          <a:p>
            <a:pPr marL="285750" indent="-285750">
              <a:buFont typeface="Wingdings" panose="05000000000000000000" pitchFamily="2" charset="2"/>
              <a:buChar char="Ø"/>
            </a:pPr>
            <a:endParaRPr lang="en-US" altLang="zh-CN" dirty="0">
              <a:solidFill>
                <a:srgbClr val="7030A0"/>
              </a:solidFill>
            </a:endParaRPr>
          </a:p>
          <a:p>
            <a:pPr marL="285750" indent="-285750">
              <a:buFont typeface="Wingdings" panose="05000000000000000000" pitchFamily="2" charset="2"/>
              <a:buChar char="Ø"/>
            </a:pPr>
            <a:endParaRPr lang="en-US" altLang="zh-CN" dirty="0" smtClean="0">
              <a:solidFill>
                <a:srgbClr val="7030A0"/>
              </a:solidFill>
            </a:endParaRPr>
          </a:p>
          <a:p>
            <a:pPr marL="285750" indent="-285750">
              <a:buFont typeface="Wingdings" panose="05000000000000000000" pitchFamily="2" charset="2"/>
              <a:buChar char="Ø"/>
            </a:pPr>
            <a:endParaRPr lang="en-US" altLang="zh-CN" dirty="0">
              <a:solidFill>
                <a:srgbClr val="7030A0"/>
              </a:solidFill>
            </a:endParaRPr>
          </a:p>
          <a:p>
            <a:pPr marL="285750" indent="-285750">
              <a:buFont typeface="Wingdings" panose="05000000000000000000" pitchFamily="2" charset="2"/>
              <a:buChar char="Ø"/>
            </a:pPr>
            <a:endParaRPr lang="en-US" altLang="zh-CN" dirty="0" smtClean="0">
              <a:solidFill>
                <a:srgbClr val="7030A0"/>
              </a:solidFill>
            </a:endParaRPr>
          </a:p>
          <a:p>
            <a:pPr marL="285750" indent="-285750">
              <a:buFont typeface="Wingdings" panose="05000000000000000000" pitchFamily="2" charset="2"/>
              <a:buChar char="Ø"/>
            </a:pPr>
            <a:endParaRPr lang="en-US" altLang="zh-CN" dirty="0">
              <a:solidFill>
                <a:srgbClr val="7030A0"/>
              </a:solidFill>
            </a:endParaRPr>
          </a:p>
          <a:p>
            <a:pPr marL="285750" indent="-285750">
              <a:buFont typeface="Wingdings" panose="05000000000000000000" pitchFamily="2" charset="2"/>
              <a:buChar char="Ø"/>
            </a:pPr>
            <a:endParaRPr lang="en-US" altLang="zh-CN" dirty="0" smtClean="0">
              <a:solidFill>
                <a:srgbClr val="7030A0"/>
              </a:solidFill>
            </a:endParaRPr>
          </a:p>
          <a:p>
            <a:pPr marL="285750" indent="-285750">
              <a:buFont typeface="Wingdings" panose="05000000000000000000" pitchFamily="2" charset="2"/>
              <a:buChar char="Ø"/>
            </a:pPr>
            <a:endParaRPr lang="en-US" altLang="zh-CN" dirty="0">
              <a:solidFill>
                <a:srgbClr val="7030A0"/>
              </a:solidFill>
            </a:endParaRPr>
          </a:p>
          <a:p>
            <a:pPr marL="285750" indent="-285750">
              <a:buFont typeface="Wingdings" panose="05000000000000000000" pitchFamily="2" charset="2"/>
              <a:buChar char="Ø"/>
            </a:pPr>
            <a:endParaRPr lang="en-US" altLang="zh-CN" dirty="0" smtClean="0">
              <a:solidFill>
                <a:srgbClr val="7030A0"/>
              </a:solidFill>
            </a:endParaRPr>
          </a:p>
          <a:p>
            <a:pPr marL="285750" indent="-285750">
              <a:buFont typeface="Wingdings" panose="05000000000000000000" pitchFamily="2" charset="2"/>
              <a:buChar char="Ø"/>
            </a:pPr>
            <a:endParaRPr lang="en-US" altLang="zh-CN" dirty="0">
              <a:solidFill>
                <a:srgbClr val="7030A0"/>
              </a:solidFill>
            </a:endParaRPr>
          </a:p>
          <a:p>
            <a:pPr marL="285750" indent="-285750">
              <a:buFont typeface="Wingdings" panose="05000000000000000000" pitchFamily="2" charset="2"/>
              <a:buChar char="Ø"/>
            </a:pPr>
            <a:endParaRPr lang="en-US" altLang="zh-CN" dirty="0" smtClean="0">
              <a:solidFill>
                <a:srgbClr val="7030A0"/>
              </a:solidFill>
            </a:endParaRPr>
          </a:p>
          <a:p>
            <a:pPr marL="285750" indent="-285750">
              <a:buFont typeface="Wingdings" panose="05000000000000000000" pitchFamily="2" charset="2"/>
              <a:buChar char="Ø"/>
            </a:pPr>
            <a:endParaRPr lang="en-US" altLang="zh-CN" dirty="0">
              <a:solidFill>
                <a:srgbClr val="7030A0"/>
              </a:solidFill>
            </a:endParaRPr>
          </a:p>
          <a:p>
            <a:pPr marL="285750" indent="-285750">
              <a:buFont typeface="Wingdings" panose="05000000000000000000" pitchFamily="2" charset="2"/>
              <a:buChar char="Ø"/>
            </a:pPr>
            <a:r>
              <a:rPr lang="en-US" altLang="zh-CN" dirty="0" smtClean="0">
                <a:solidFill>
                  <a:srgbClr val="7030A0"/>
                </a:solidFill>
              </a:rPr>
              <a:t>Recruitment: postdocs and staff at IHEP</a:t>
            </a:r>
          </a:p>
          <a:p>
            <a:pPr marL="285750" indent="-285750">
              <a:buFont typeface="Wingdings" panose="05000000000000000000" pitchFamily="2" charset="2"/>
              <a:buChar char="Ø"/>
            </a:pPr>
            <a:endParaRPr lang="zh-CN" altLang="en-US" dirty="0">
              <a:solidFill>
                <a:srgbClr val="7030A0"/>
              </a:solidFill>
            </a:endParaRPr>
          </a:p>
        </p:txBody>
      </p:sp>
      <p:sp>
        <p:nvSpPr>
          <p:cNvPr id="5" name="TextBox 4"/>
          <p:cNvSpPr txBox="1"/>
          <p:nvPr/>
        </p:nvSpPr>
        <p:spPr>
          <a:xfrm>
            <a:off x="3124200" y="5808047"/>
            <a:ext cx="4570482" cy="369332"/>
          </a:xfrm>
          <a:prstGeom prst="rect">
            <a:avLst/>
          </a:prstGeom>
          <a:noFill/>
        </p:spPr>
        <p:txBody>
          <a:bodyPr wrap="none" rtlCol="0">
            <a:spAutoFit/>
          </a:bodyPr>
          <a:lstStyle/>
          <a:p>
            <a:r>
              <a:rPr lang="zh-CN" altLang="en-US">
                <a:solidFill>
                  <a:srgbClr val="0070C0"/>
                </a:solidFill>
              </a:rPr>
              <a:t>高能所卓越中心成立</a:t>
            </a:r>
            <a:r>
              <a:rPr lang="zh-CN" altLang="en-US" smtClean="0">
                <a:solidFill>
                  <a:srgbClr val="0070C0"/>
                </a:solidFill>
              </a:rPr>
              <a:t>，着重提高博士后待遇</a:t>
            </a:r>
            <a:endParaRPr lang="zh-CN" altLang="en-US">
              <a:solidFill>
                <a:srgbClr val="0070C0"/>
              </a:solidFill>
            </a:endParaRPr>
          </a:p>
        </p:txBody>
      </p:sp>
    </p:spTree>
    <p:extLst>
      <p:ext uri="{BB962C8B-B14F-4D97-AF65-F5344CB8AC3E}">
        <p14:creationId xmlns:p14="http://schemas.microsoft.com/office/powerpoint/2010/main" val="42710168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14600" y="2743200"/>
            <a:ext cx="3728906" cy="584775"/>
          </a:xfrm>
          <a:prstGeom prst="rect">
            <a:avLst/>
          </a:prstGeom>
        </p:spPr>
        <p:txBody>
          <a:bodyPr wrap="none">
            <a:spAutoFit/>
          </a:bodyPr>
          <a:lstStyle/>
          <a:p>
            <a:r>
              <a:rPr lang="en-US" altLang="zh-CN" sz="3200" b="1" dirty="0" smtClean="0">
                <a:solidFill>
                  <a:srgbClr val="0000FF"/>
                </a:solidFill>
                <a:latin typeface="Times New Roman" pitchFamily="18" charset="0"/>
                <a:cs typeface="Times New Roman" pitchFamily="18" charset="0"/>
              </a:rPr>
              <a:t>CEPC Organization</a:t>
            </a:r>
            <a:endParaRPr lang="en-US" sz="3200" b="1" dirty="0">
              <a:solidFill>
                <a:srgbClr val="0000FF"/>
              </a:solidFill>
              <a:latin typeface="Times New Roman" pitchFamily="18" charset="0"/>
              <a:cs typeface="Times New Roman" pitchFamily="18" charset="0"/>
            </a:endParaRPr>
          </a:p>
        </p:txBody>
      </p:sp>
    </p:spTree>
    <p:extLst>
      <p:ext uri="{BB962C8B-B14F-4D97-AF65-F5344CB8AC3E}">
        <p14:creationId xmlns:p14="http://schemas.microsoft.com/office/powerpoint/2010/main" val="13009411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223706" y="657947"/>
            <a:ext cx="8615494" cy="923330"/>
          </a:xfrm>
          <a:prstGeom prst="rect">
            <a:avLst/>
          </a:prstGeom>
          <a:noFill/>
        </p:spPr>
        <p:txBody>
          <a:bodyPr wrap="square" rtlCol="0">
            <a:spAutoFit/>
          </a:bodyPr>
          <a:lstStyle/>
          <a:p>
            <a:pPr marL="285750" indent="-285750">
              <a:buFont typeface="Wingdings" pitchFamily="2" charset="2"/>
              <a:buChar char="l"/>
            </a:pPr>
            <a:r>
              <a:rPr lang="en-US" altLang="zh-CN" dirty="0" smtClean="0">
                <a:solidFill>
                  <a:srgbClr val="000099"/>
                </a:solidFill>
              </a:rPr>
              <a:t>The Chinese </a:t>
            </a:r>
            <a:r>
              <a:rPr lang="en-US" altLang="zh-CN" dirty="0" err="1" smtClean="0">
                <a:solidFill>
                  <a:srgbClr val="000099"/>
                </a:solidFill>
              </a:rPr>
              <a:t>CEPC+SppC</a:t>
            </a:r>
            <a:r>
              <a:rPr lang="en-US" altLang="zh-CN" dirty="0" smtClean="0">
                <a:solidFill>
                  <a:srgbClr val="000099"/>
                </a:solidFill>
              </a:rPr>
              <a:t> Study Group kick-off meeting took place Sept. 13-14,2013</a:t>
            </a:r>
          </a:p>
          <a:p>
            <a:pPr marL="285750" indent="-285750">
              <a:buFont typeface="Wingdings" pitchFamily="2" charset="2"/>
              <a:buChar char="l"/>
            </a:pPr>
            <a:r>
              <a:rPr lang="en-US" altLang="zh-CN" dirty="0" smtClean="0">
                <a:solidFill>
                  <a:srgbClr val="000099"/>
                </a:solidFill>
              </a:rPr>
              <a:t>Participation by over 120 physicists</a:t>
            </a:r>
          </a:p>
          <a:p>
            <a:pPr marL="285750" indent="-285750">
              <a:buFont typeface="Wingdings" pitchFamily="2" charset="2"/>
              <a:buChar char="l"/>
            </a:pPr>
            <a:r>
              <a:rPr lang="en-US" altLang="zh-CN" dirty="0" smtClean="0">
                <a:solidFill>
                  <a:srgbClr val="000099"/>
                </a:solidFill>
              </a:rPr>
              <a:t>Domestic accelerator, theoretical and experimental physicists were organized</a:t>
            </a:r>
          </a:p>
        </p:txBody>
      </p:sp>
      <p:pic>
        <p:nvPicPr>
          <p:cNvPr id="12290" name="Picture 2" descr="http://www.ihep.cas.cn/xwdt/gnxw/2013/201309/W02013092953955428555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38025" y="1581277"/>
            <a:ext cx="3039125" cy="202405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66850" y="3649305"/>
            <a:ext cx="6210300" cy="31791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Picture 2" descr="http://www.ihep.cas.cn/xwdt/gnxw/2013/201309/W020130929539554023206.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85900" y="1606197"/>
            <a:ext cx="3133075" cy="2080362"/>
          </a:xfrm>
          <a:prstGeom prst="rect">
            <a:avLst/>
          </a:prstGeom>
          <a:noFill/>
          <a:extLst>
            <a:ext uri="{909E8E84-426E-40DD-AFC4-6F175D3DCCD1}">
              <a14:hiddenFill xmlns:a14="http://schemas.microsoft.com/office/drawing/2010/main">
                <a:solidFill>
                  <a:srgbClr val="FFFFFF"/>
                </a:solidFill>
              </a14:hiddenFill>
            </a:ext>
          </a:extLst>
        </p:spPr>
      </p:pic>
      <p:sp>
        <p:nvSpPr>
          <p:cNvPr id="3" name="页脚占位符 2"/>
          <p:cNvSpPr>
            <a:spLocks noGrp="1"/>
          </p:cNvSpPr>
          <p:nvPr>
            <p:ph type="ftr" sz="quarter" idx="11"/>
          </p:nvPr>
        </p:nvSpPr>
        <p:spPr/>
        <p:txBody>
          <a:bodyPr/>
          <a:lstStyle/>
          <a:p>
            <a:r>
              <a:rPr lang="en-US" smtClean="0">
                <a:solidFill>
                  <a:prstClr val="black">
                    <a:tint val="75000"/>
                  </a:prstClr>
                </a:solidFill>
              </a:rPr>
              <a:t>March 20, 2014</a:t>
            </a:r>
            <a:endParaRPr lang="en-US">
              <a:solidFill>
                <a:prstClr val="black">
                  <a:tint val="75000"/>
                </a:prstClr>
              </a:solidFill>
            </a:endParaRPr>
          </a:p>
        </p:txBody>
      </p:sp>
      <p:sp>
        <p:nvSpPr>
          <p:cNvPr id="8" name="Rectangle 3"/>
          <p:cNvSpPr/>
          <p:nvPr/>
        </p:nvSpPr>
        <p:spPr>
          <a:xfrm>
            <a:off x="0" y="-12145"/>
            <a:ext cx="9144000" cy="584775"/>
          </a:xfrm>
          <a:prstGeom prst="rect">
            <a:avLst/>
          </a:prstGeom>
          <a:solidFill>
            <a:schemeClr val="tx2">
              <a:lumMod val="40000"/>
              <a:lumOff val="60000"/>
            </a:schemeClr>
          </a:solidFill>
        </p:spPr>
        <p:txBody>
          <a:bodyPr wrap="square">
            <a:spAutoFit/>
          </a:bodyPr>
          <a:lstStyle/>
          <a:p>
            <a:pPr algn="ctr"/>
            <a:r>
              <a:rPr lang="en-US" altLang="zh-CN" sz="3200" b="1" dirty="0" smtClean="0">
                <a:solidFill>
                  <a:srgbClr val="0000FF"/>
                </a:solidFill>
                <a:latin typeface="Times New Roman" pitchFamily="18" charset="0"/>
                <a:cs typeface="Times New Roman" pitchFamily="18" charset="0"/>
              </a:rPr>
              <a:t>CEPC Kick-off Meeting</a:t>
            </a:r>
            <a:endParaRPr lang="en-US" sz="3200" b="1" dirty="0">
              <a:solidFill>
                <a:srgbClr val="0000FF"/>
              </a:solidFill>
              <a:latin typeface="Times New Roman" pitchFamily="18" charset="0"/>
              <a:cs typeface="Times New Roman" pitchFamily="18" charset="0"/>
            </a:endParaRPr>
          </a:p>
        </p:txBody>
      </p:sp>
    </p:spTree>
    <p:extLst>
      <p:ext uri="{BB962C8B-B14F-4D97-AF65-F5344CB8AC3E}">
        <p14:creationId xmlns:p14="http://schemas.microsoft.com/office/powerpoint/2010/main" val="28158523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3"/>
          <p:cNvSpPr/>
          <p:nvPr/>
        </p:nvSpPr>
        <p:spPr>
          <a:xfrm>
            <a:off x="0" y="-12145"/>
            <a:ext cx="9144000" cy="584775"/>
          </a:xfrm>
          <a:prstGeom prst="rect">
            <a:avLst/>
          </a:prstGeom>
          <a:solidFill>
            <a:schemeClr val="tx2">
              <a:lumMod val="40000"/>
              <a:lumOff val="60000"/>
            </a:schemeClr>
          </a:solidFill>
        </p:spPr>
        <p:txBody>
          <a:bodyPr wrap="square">
            <a:spAutoFit/>
          </a:bodyPr>
          <a:lstStyle/>
          <a:p>
            <a:pPr algn="ctr"/>
            <a:r>
              <a:rPr lang="en-US" altLang="zh-CN" sz="3200" b="1" dirty="0" smtClean="0">
                <a:solidFill>
                  <a:srgbClr val="0000FF"/>
                </a:solidFill>
                <a:latin typeface="Times New Roman" pitchFamily="18" charset="0"/>
                <a:cs typeface="Times New Roman" pitchFamily="18" charset="0"/>
              </a:rPr>
              <a:t>CEPC</a:t>
            </a:r>
            <a:r>
              <a:rPr lang="zh-CN" altLang="en-US" sz="3200" b="1" dirty="0" smtClean="0">
                <a:solidFill>
                  <a:srgbClr val="0000FF"/>
                </a:solidFill>
                <a:latin typeface="Times New Roman" pitchFamily="18" charset="0"/>
                <a:cs typeface="Times New Roman" pitchFamily="18" charset="0"/>
              </a:rPr>
              <a:t>组织结构</a:t>
            </a:r>
            <a:endParaRPr lang="en-US" sz="3200" b="1" dirty="0">
              <a:solidFill>
                <a:srgbClr val="0000FF"/>
              </a:solidFill>
              <a:latin typeface="Times New Roman" pitchFamily="18" charset="0"/>
              <a:cs typeface="Times New Roman" pitchFamily="18" charset="0"/>
            </a:endParaRPr>
          </a:p>
        </p:txBody>
      </p:sp>
      <p:sp>
        <p:nvSpPr>
          <p:cNvPr id="5" name="矩形 4"/>
          <p:cNvSpPr/>
          <p:nvPr/>
        </p:nvSpPr>
        <p:spPr>
          <a:xfrm>
            <a:off x="503548" y="761999"/>
            <a:ext cx="8136904" cy="2769989"/>
          </a:xfrm>
          <a:prstGeom prst="rect">
            <a:avLst/>
          </a:prstGeom>
        </p:spPr>
        <p:txBody>
          <a:bodyPr wrap="square">
            <a:spAutoFit/>
          </a:bodyPr>
          <a:lstStyle/>
          <a:p>
            <a:pPr>
              <a:spcBef>
                <a:spcPts val="600"/>
              </a:spcBef>
            </a:pPr>
            <a:r>
              <a:rPr lang="en-US" altLang="zh-CN" sz="2000" dirty="0" smtClean="0">
                <a:solidFill>
                  <a:srgbClr val="C00000"/>
                </a:solidFill>
              </a:rPr>
              <a:t>CEPC Organization –</a:t>
            </a:r>
            <a:endParaRPr lang="en-US" altLang="zh-CN" dirty="0" smtClean="0">
              <a:solidFill>
                <a:srgbClr val="000099"/>
              </a:solidFill>
            </a:endParaRPr>
          </a:p>
          <a:p>
            <a:pPr marL="285750" indent="-285750">
              <a:spcBef>
                <a:spcPts val="600"/>
              </a:spcBef>
              <a:buFont typeface="Arial" panose="020B0604020202020204" pitchFamily="34" charset="0"/>
              <a:buChar char="•"/>
            </a:pPr>
            <a:r>
              <a:rPr lang="en-US" altLang="zh-CN" b="1" dirty="0" smtClean="0">
                <a:solidFill>
                  <a:srgbClr val="000099"/>
                </a:solidFill>
              </a:rPr>
              <a:t>Institutional Board: </a:t>
            </a:r>
            <a:endParaRPr lang="en-US" altLang="zh-CN" b="1" dirty="0">
              <a:solidFill>
                <a:srgbClr val="000099"/>
              </a:solidFill>
            </a:endParaRPr>
          </a:p>
          <a:p>
            <a:pPr>
              <a:spcBef>
                <a:spcPts val="600"/>
              </a:spcBef>
            </a:pPr>
            <a:r>
              <a:rPr lang="en-US" altLang="zh-CN" dirty="0">
                <a:solidFill>
                  <a:srgbClr val="000099"/>
                </a:solidFill>
              </a:rPr>
              <a:t> </a:t>
            </a:r>
            <a:r>
              <a:rPr lang="en-US" altLang="zh-CN" dirty="0" smtClean="0">
                <a:solidFill>
                  <a:srgbClr val="000099"/>
                </a:solidFill>
              </a:rPr>
              <a:t>	chairman</a:t>
            </a:r>
            <a:r>
              <a:rPr lang="en-US" altLang="zh-CN" dirty="0">
                <a:solidFill>
                  <a:srgbClr val="000099"/>
                </a:solidFill>
              </a:rPr>
              <a:t>: </a:t>
            </a:r>
            <a:r>
              <a:rPr lang="en-US" altLang="zh-CN" dirty="0" smtClean="0">
                <a:solidFill>
                  <a:srgbClr val="000099"/>
                </a:solidFill>
              </a:rPr>
              <a:t> </a:t>
            </a:r>
            <a:r>
              <a:rPr lang="en-US" altLang="zh-CN" b="1" dirty="0" smtClean="0">
                <a:solidFill>
                  <a:srgbClr val="7030A0"/>
                </a:solidFill>
              </a:rPr>
              <a:t>GAO </a:t>
            </a:r>
            <a:r>
              <a:rPr lang="en-US" altLang="zh-CN" b="1" dirty="0" err="1" smtClean="0">
                <a:solidFill>
                  <a:srgbClr val="7030A0"/>
                </a:solidFill>
              </a:rPr>
              <a:t>Yuanning</a:t>
            </a:r>
            <a:r>
              <a:rPr lang="en-US" altLang="zh-CN" b="1" dirty="0" smtClean="0">
                <a:solidFill>
                  <a:srgbClr val="7030A0"/>
                </a:solidFill>
              </a:rPr>
              <a:t> </a:t>
            </a:r>
            <a:r>
              <a:rPr lang="en-US" altLang="zh-CN" dirty="0">
                <a:solidFill>
                  <a:srgbClr val="000099"/>
                </a:solidFill>
              </a:rPr>
              <a:t>(Tsinghua </a:t>
            </a:r>
            <a:r>
              <a:rPr lang="en-US" altLang="zh-CN" dirty="0" smtClean="0">
                <a:solidFill>
                  <a:srgbClr val="000099"/>
                </a:solidFill>
              </a:rPr>
              <a:t>U); 1 rep. per institution</a:t>
            </a:r>
          </a:p>
          <a:p>
            <a:pPr>
              <a:spcBef>
                <a:spcPts val="600"/>
              </a:spcBef>
            </a:pPr>
            <a:r>
              <a:rPr lang="en-US" altLang="zh-CN" dirty="0">
                <a:solidFill>
                  <a:srgbClr val="000099"/>
                </a:solidFill>
              </a:rPr>
              <a:t>	</a:t>
            </a:r>
            <a:r>
              <a:rPr lang="en-US" altLang="zh-CN" dirty="0" smtClean="0">
                <a:solidFill>
                  <a:srgbClr val="000099"/>
                </a:solidFill>
              </a:rPr>
              <a:t>deputy chairman: </a:t>
            </a:r>
            <a:r>
              <a:rPr lang="en-US" altLang="zh-CN" b="1" dirty="0" smtClean="0">
                <a:solidFill>
                  <a:srgbClr val="7030A0"/>
                </a:solidFill>
              </a:rPr>
              <a:t>GAO </a:t>
            </a:r>
            <a:r>
              <a:rPr lang="en-US" altLang="zh-CN" b="1" dirty="0" err="1" smtClean="0">
                <a:solidFill>
                  <a:srgbClr val="7030A0"/>
                </a:solidFill>
              </a:rPr>
              <a:t>Jie</a:t>
            </a:r>
            <a:r>
              <a:rPr lang="en-US" altLang="zh-CN" b="1" dirty="0" smtClean="0">
                <a:solidFill>
                  <a:srgbClr val="7030A0"/>
                </a:solidFill>
              </a:rPr>
              <a:t> </a:t>
            </a:r>
            <a:r>
              <a:rPr lang="en-US" altLang="zh-CN" dirty="0" smtClean="0">
                <a:solidFill>
                  <a:srgbClr val="000099"/>
                </a:solidFill>
              </a:rPr>
              <a:t>(IHEP)</a:t>
            </a:r>
          </a:p>
          <a:p>
            <a:pPr>
              <a:spcBef>
                <a:spcPts val="600"/>
              </a:spcBef>
            </a:pPr>
            <a:endParaRPr lang="en-US" altLang="zh-CN" sz="1100" dirty="0">
              <a:solidFill>
                <a:srgbClr val="000099"/>
              </a:solidFill>
            </a:endParaRPr>
          </a:p>
          <a:p>
            <a:pPr marL="285750" indent="-285750">
              <a:spcBef>
                <a:spcPts val="600"/>
              </a:spcBef>
              <a:buFont typeface="Arial" panose="020B0604020202020204" pitchFamily="34" charset="0"/>
              <a:buChar char="•"/>
            </a:pPr>
            <a:r>
              <a:rPr lang="en-US" altLang="zh-CN" b="1" dirty="0" smtClean="0">
                <a:solidFill>
                  <a:srgbClr val="000099"/>
                </a:solidFill>
              </a:rPr>
              <a:t>Steering Committee</a:t>
            </a:r>
            <a:r>
              <a:rPr lang="en-US" altLang="zh-CN" b="1" dirty="0">
                <a:solidFill>
                  <a:srgbClr val="000099"/>
                </a:solidFill>
              </a:rPr>
              <a:t>: </a:t>
            </a:r>
          </a:p>
          <a:p>
            <a:pPr>
              <a:spcBef>
                <a:spcPts val="600"/>
              </a:spcBef>
            </a:pPr>
            <a:r>
              <a:rPr lang="en-US" altLang="zh-CN" dirty="0">
                <a:solidFill>
                  <a:srgbClr val="000099"/>
                </a:solidFill>
              </a:rPr>
              <a:t> </a:t>
            </a:r>
            <a:r>
              <a:rPr lang="en-US" altLang="zh-CN" dirty="0" smtClean="0">
                <a:solidFill>
                  <a:srgbClr val="000099"/>
                </a:solidFill>
              </a:rPr>
              <a:t>	chairman </a:t>
            </a:r>
            <a:r>
              <a:rPr lang="en-US" altLang="zh-CN" b="1" dirty="0" smtClean="0">
                <a:solidFill>
                  <a:srgbClr val="7030A0"/>
                </a:solidFill>
              </a:rPr>
              <a:t>WANG Yifang</a:t>
            </a:r>
            <a:r>
              <a:rPr lang="en-US" altLang="zh-CN" b="1" dirty="0">
                <a:solidFill>
                  <a:srgbClr val="7030A0"/>
                </a:solidFill>
              </a:rPr>
              <a:t> </a:t>
            </a:r>
            <a:r>
              <a:rPr lang="en-US" altLang="zh-CN" dirty="0" smtClean="0">
                <a:solidFill>
                  <a:srgbClr val="000099"/>
                </a:solidFill>
              </a:rPr>
              <a:t>(IHEP); </a:t>
            </a:r>
          </a:p>
          <a:p>
            <a:pPr>
              <a:spcBef>
                <a:spcPts val="600"/>
              </a:spcBef>
            </a:pPr>
            <a:endParaRPr lang="en-US" altLang="zh-CN" dirty="0">
              <a:solidFill>
                <a:srgbClr val="000099"/>
              </a:solidFill>
            </a:endParaRPr>
          </a:p>
        </p:txBody>
      </p:sp>
      <p:sp>
        <p:nvSpPr>
          <p:cNvPr id="6" name="矩形 5"/>
          <p:cNvSpPr/>
          <p:nvPr/>
        </p:nvSpPr>
        <p:spPr>
          <a:xfrm>
            <a:off x="474973" y="3124200"/>
            <a:ext cx="8136904" cy="3323987"/>
          </a:xfrm>
          <a:prstGeom prst="rect">
            <a:avLst/>
          </a:prstGeom>
        </p:spPr>
        <p:txBody>
          <a:bodyPr wrap="square">
            <a:spAutoFit/>
          </a:bodyPr>
          <a:lstStyle/>
          <a:p>
            <a:pPr marL="285750" indent="-285750">
              <a:spcBef>
                <a:spcPts val="600"/>
              </a:spcBef>
              <a:buFont typeface="Arial" panose="020B0604020202020204" pitchFamily="34" charset="0"/>
              <a:buChar char="•"/>
            </a:pPr>
            <a:endParaRPr lang="en-US" altLang="zh-CN" sz="1000" dirty="0" smtClean="0">
              <a:solidFill>
                <a:srgbClr val="000099"/>
              </a:solidFill>
            </a:endParaRPr>
          </a:p>
          <a:p>
            <a:pPr marL="285750" indent="-285750">
              <a:spcBef>
                <a:spcPts val="600"/>
              </a:spcBef>
              <a:buFont typeface="Arial" panose="020B0604020202020204" pitchFamily="34" charset="0"/>
              <a:buChar char="•"/>
            </a:pPr>
            <a:r>
              <a:rPr lang="en-US" altLang="zh-CN" dirty="0" smtClean="0">
                <a:solidFill>
                  <a:srgbClr val="000099"/>
                </a:solidFill>
              </a:rPr>
              <a:t>Project directors:  </a:t>
            </a:r>
            <a:r>
              <a:rPr lang="en-US" altLang="zh-CN" b="1" dirty="0" smtClean="0">
                <a:solidFill>
                  <a:srgbClr val="7030A0"/>
                </a:solidFill>
              </a:rPr>
              <a:t>LOU Xinchou (</a:t>
            </a:r>
            <a:r>
              <a:rPr lang="en-US" altLang="zh-CN" dirty="0" smtClean="0">
                <a:solidFill>
                  <a:srgbClr val="000099"/>
                </a:solidFill>
              </a:rPr>
              <a:t>IHEP), </a:t>
            </a:r>
            <a:r>
              <a:rPr lang="en-US" altLang="zh-CN" b="1" dirty="0" smtClean="0">
                <a:solidFill>
                  <a:srgbClr val="7030A0"/>
                </a:solidFill>
              </a:rPr>
              <a:t>QIN Qing </a:t>
            </a:r>
            <a:r>
              <a:rPr lang="en-US" altLang="zh-CN" dirty="0" smtClean="0">
                <a:solidFill>
                  <a:srgbClr val="000099"/>
                </a:solidFill>
              </a:rPr>
              <a:t>(IHEP)</a:t>
            </a:r>
          </a:p>
          <a:p>
            <a:pPr>
              <a:spcBef>
                <a:spcPts val="600"/>
              </a:spcBef>
            </a:pPr>
            <a:endParaRPr lang="en-US" altLang="zh-CN" sz="1100" dirty="0">
              <a:solidFill>
                <a:srgbClr val="000099"/>
              </a:solidFill>
            </a:endParaRPr>
          </a:p>
          <a:p>
            <a:pPr marL="285750" indent="-285750">
              <a:spcBef>
                <a:spcPts val="600"/>
              </a:spcBef>
              <a:buFont typeface="Arial" panose="020B0604020202020204" pitchFamily="34" charset="0"/>
              <a:buChar char="•"/>
            </a:pPr>
            <a:r>
              <a:rPr lang="en-US" altLang="zh-CN" dirty="0">
                <a:solidFill>
                  <a:srgbClr val="000099"/>
                </a:solidFill>
              </a:rPr>
              <a:t>Working groups:</a:t>
            </a:r>
          </a:p>
          <a:p>
            <a:pPr marL="742950" lvl="1" indent="-285750">
              <a:spcBef>
                <a:spcPts val="600"/>
              </a:spcBef>
              <a:buFont typeface="Wingdings" panose="05000000000000000000" pitchFamily="2" charset="2"/>
              <a:buChar char="Ø"/>
            </a:pPr>
            <a:r>
              <a:rPr lang="en-US" altLang="zh-CN" dirty="0">
                <a:solidFill>
                  <a:srgbClr val="000099"/>
                </a:solidFill>
              </a:rPr>
              <a:t>Theory (</a:t>
            </a:r>
            <a:r>
              <a:rPr lang="en-US" altLang="zh-CN" dirty="0" smtClean="0">
                <a:solidFill>
                  <a:srgbClr val="000099"/>
                </a:solidFill>
              </a:rPr>
              <a:t>Conveners: </a:t>
            </a:r>
            <a:r>
              <a:rPr lang="en-US" altLang="zh-CN" b="1" dirty="0" smtClean="0">
                <a:solidFill>
                  <a:srgbClr val="7030A0"/>
                </a:solidFill>
              </a:rPr>
              <a:t>HE Hong-</a:t>
            </a:r>
            <a:r>
              <a:rPr lang="en-US" altLang="zh-CN" b="1" dirty="0" err="1" smtClean="0">
                <a:solidFill>
                  <a:srgbClr val="7030A0"/>
                </a:solidFill>
              </a:rPr>
              <a:t>jian</a:t>
            </a:r>
            <a:r>
              <a:rPr lang="en-US" altLang="zh-CN" b="1" dirty="0" smtClean="0">
                <a:solidFill>
                  <a:srgbClr val="7030A0"/>
                </a:solidFill>
              </a:rPr>
              <a:t>, ZHU </a:t>
            </a:r>
            <a:r>
              <a:rPr lang="en-US" altLang="zh-CN" b="1" dirty="0" err="1" smtClean="0">
                <a:solidFill>
                  <a:srgbClr val="7030A0"/>
                </a:solidFill>
              </a:rPr>
              <a:t>Shouhua</a:t>
            </a:r>
            <a:r>
              <a:rPr lang="en-US" altLang="zh-CN" dirty="0" smtClean="0">
                <a:solidFill>
                  <a:srgbClr val="000099"/>
                </a:solidFill>
              </a:rPr>
              <a:t>)</a:t>
            </a:r>
            <a:endParaRPr lang="en-US" altLang="zh-CN" dirty="0">
              <a:solidFill>
                <a:srgbClr val="000099"/>
              </a:solidFill>
            </a:endParaRPr>
          </a:p>
          <a:p>
            <a:pPr marL="742950" lvl="1" indent="-285750">
              <a:spcBef>
                <a:spcPts val="600"/>
              </a:spcBef>
              <a:buFont typeface="Wingdings" panose="05000000000000000000" pitchFamily="2" charset="2"/>
              <a:buChar char="Ø"/>
            </a:pPr>
            <a:r>
              <a:rPr lang="en-US" altLang="zh-CN" dirty="0">
                <a:solidFill>
                  <a:srgbClr val="000099"/>
                </a:solidFill>
              </a:rPr>
              <a:t>Accelerator (</a:t>
            </a:r>
            <a:r>
              <a:rPr lang="en-US" altLang="zh-CN" dirty="0" smtClean="0">
                <a:solidFill>
                  <a:srgbClr val="000099"/>
                </a:solidFill>
              </a:rPr>
              <a:t>Conveners: </a:t>
            </a:r>
            <a:r>
              <a:rPr lang="en-US" altLang="zh-CN" b="1" dirty="0" smtClean="0">
                <a:solidFill>
                  <a:srgbClr val="7030A0"/>
                </a:solidFill>
              </a:rPr>
              <a:t>QIN Qing, GAO </a:t>
            </a:r>
            <a:r>
              <a:rPr lang="en-US" altLang="zh-CN" b="1" dirty="0" err="1" smtClean="0">
                <a:solidFill>
                  <a:srgbClr val="7030A0"/>
                </a:solidFill>
              </a:rPr>
              <a:t>Jie</a:t>
            </a:r>
            <a:r>
              <a:rPr lang="en-US" altLang="zh-CN" dirty="0" smtClean="0">
                <a:solidFill>
                  <a:srgbClr val="000099"/>
                </a:solidFill>
              </a:rPr>
              <a:t>)</a:t>
            </a:r>
            <a:endParaRPr lang="en-US" altLang="zh-CN" dirty="0">
              <a:solidFill>
                <a:srgbClr val="000099"/>
              </a:solidFill>
            </a:endParaRPr>
          </a:p>
          <a:p>
            <a:pPr marL="742950" lvl="1" indent="-285750">
              <a:spcBef>
                <a:spcPts val="600"/>
              </a:spcBef>
              <a:buFont typeface="Wingdings" panose="05000000000000000000" pitchFamily="2" charset="2"/>
              <a:buChar char="Ø"/>
            </a:pPr>
            <a:r>
              <a:rPr lang="en-US" altLang="zh-CN" dirty="0">
                <a:solidFill>
                  <a:srgbClr val="000099"/>
                </a:solidFill>
              </a:rPr>
              <a:t>Detector (</a:t>
            </a:r>
            <a:r>
              <a:rPr lang="en-US" altLang="zh-CN" dirty="0" smtClean="0">
                <a:solidFill>
                  <a:srgbClr val="000099"/>
                </a:solidFill>
              </a:rPr>
              <a:t>Conveners: </a:t>
            </a:r>
            <a:r>
              <a:rPr lang="en-US" altLang="zh-CN" b="1" dirty="0" smtClean="0">
                <a:solidFill>
                  <a:srgbClr val="7030A0"/>
                </a:solidFill>
              </a:rPr>
              <a:t>JIN Shan</a:t>
            </a:r>
            <a:r>
              <a:rPr lang="en-US" altLang="zh-CN" dirty="0" smtClean="0">
                <a:solidFill>
                  <a:srgbClr val="000099"/>
                </a:solidFill>
              </a:rPr>
              <a:t>, </a:t>
            </a:r>
            <a:r>
              <a:rPr lang="en-US" altLang="zh-CN" b="1" dirty="0" smtClean="0">
                <a:solidFill>
                  <a:srgbClr val="7030A0"/>
                </a:solidFill>
              </a:rPr>
              <a:t>GAO Yuanning</a:t>
            </a:r>
            <a:r>
              <a:rPr lang="en-US" altLang="zh-CN" dirty="0" smtClean="0">
                <a:solidFill>
                  <a:srgbClr val="000099"/>
                </a:solidFill>
              </a:rPr>
              <a:t>)</a:t>
            </a:r>
          </a:p>
          <a:p>
            <a:pPr marL="742950" lvl="1" indent="-285750">
              <a:spcBef>
                <a:spcPts val="600"/>
              </a:spcBef>
              <a:buFont typeface="Wingdings" panose="05000000000000000000" pitchFamily="2" charset="2"/>
              <a:buChar char="Ø"/>
            </a:pPr>
            <a:endParaRPr lang="en-US" altLang="zh-CN" dirty="0">
              <a:solidFill>
                <a:srgbClr val="000099"/>
              </a:solidFill>
            </a:endParaRPr>
          </a:p>
          <a:p>
            <a:pPr marL="342900" indent="-342900">
              <a:spcBef>
                <a:spcPts val="600"/>
              </a:spcBef>
              <a:buFont typeface="Arial" panose="020B0604020202020204" pitchFamily="34" charset="0"/>
              <a:buChar char="•"/>
            </a:pPr>
            <a:r>
              <a:rPr lang="en-US" altLang="zh-CN" dirty="0" smtClean="0">
                <a:solidFill>
                  <a:srgbClr val="000099"/>
                </a:solidFill>
              </a:rPr>
              <a:t>Monthly Steering Committee + Conveners meetings</a:t>
            </a:r>
          </a:p>
          <a:p>
            <a:pPr marL="342900" indent="-342900">
              <a:spcBef>
                <a:spcPts val="600"/>
              </a:spcBef>
              <a:buFont typeface="Arial" panose="020B0604020202020204" pitchFamily="34" charset="0"/>
              <a:buChar char="•"/>
            </a:pPr>
            <a:r>
              <a:rPr lang="en-US" altLang="zh-CN" dirty="0" smtClean="0">
                <a:solidFill>
                  <a:srgbClr val="000099"/>
                </a:solidFill>
              </a:rPr>
              <a:t>2-3 workshops per year</a:t>
            </a:r>
          </a:p>
        </p:txBody>
      </p:sp>
    </p:spTree>
    <p:extLst>
      <p:ext uri="{BB962C8B-B14F-4D97-AF65-F5344CB8AC3E}">
        <p14:creationId xmlns:p14="http://schemas.microsoft.com/office/powerpoint/2010/main" val="25507654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3153868"/>
            <a:ext cx="7797840" cy="954107"/>
          </a:xfrm>
          <a:prstGeom prst="rect">
            <a:avLst/>
          </a:prstGeom>
          <a:noFill/>
        </p:spPr>
        <p:txBody>
          <a:bodyPr wrap="none" rtlCol="0">
            <a:spAutoFit/>
          </a:bodyPr>
          <a:lstStyle/>
          <a:p>
            <a:pPr marL="457200" indent="-457200">
              <a:buFont typeface="Arial" panose="020B0604020202020204" pitchFamily="34" charset="0"/>
              <a:buChar char="•"/>
            </a:pPr>
            <a:r>
              <a:rPr lang="en-US" altLang="zh-CN" sz="2800" b="1" dirty="0" smtClean="0">
                <a:solidFill>
                  <a:srgbClr val="C00000"/>
                </a:solidFill>
              </a:rPr>
              <a:t>getting preliminary answers to critical questions</a:t>
            </a:r>
            <a:endParaRPr lang="en-US" altLang="zh-CN" sz="2800" b="1" dirty="0">
              <a:solidFill>
                <a:srgbClr val="C00000"/>
              </a:solidFill>
            </a:endParaRPr>
          </a:p>
          <a:p>
            <a:pPr marL="457200" indent="-457200">
              <a:buFont typeface="Arial" panose="020B0604020202020204" pitchFamily="34" charset="0"/>
              <a:buChar char="•"/>
            </a:pPr>
            <a:r>
              <a:rPr lang="en-US" altLang="zh-CN" sz="2800" b="1" dirty="0">
                <a:solidFill>
                  <a:srgbClr val="C00000"/>
                </a:solidFill>
              </a:rPr>
              <a:t>d</a:t>
            </a:r>
            <a:r>
              <a:rPr lang="en-US" altLang="zh-CN" sz="2800" b="1" dirty="0" smtClean="0">
                <a:solidFill>
                  <a:srgbClr val="C00000"/>
                </a:solidFill>
              </a:rPr>
              <a:t>ocument ready for 13</a:t>
            </a:r>
            <a:r>
              <a:rPr lang="en-US" altLang="zh-CN" sz="2800" b="1" baseline="30000" dirty="0" smtClean="0">
                <a:solidFill>
                  <a:srgbClr val="C00000"/>
                </a:solidFill>
              </a:rPr>
              <a:t>th</a:t>
            </a:r>
            <a:r>
              <a:rPr lang="en-US" altLang="zh-CN" sz="2800" b="1" dirty="0" smtClean="0">
                <a:solidFill>
                  <a:srgbClr val="C00000"/>
                </a:solidFill>
              </a:rPr>
              <a:t> 5 Year Plan (2015)</a:t>
            </a:r>
          </a:p>
        </p:txBody>
      </p:sp>
      <p:sp>
        <p:nvSpPr>
          <p:cNvPr id="6" name="Rectangle 3"/>
          <p:cNvSpPr/>
          <p:nvPr/>
        </p:nvSpPr>
        <p:spPr>
          <a:xfrm>
            <a:off x="2358046" y="1905000"/>
            <a:ext cx="4605748" cy="584775"/>
          </a:xfrm>
          <a:prstGeom prst="rect">
            <a:avLst/>
          </a:prstGeom>
        </p:spPr>
        <p:txBody>
          <a:bodyPr wrap="none">
            <a:spAutoFit/>
          </a:bodyPr>
          <a:lstStyle/>
          <a:p>
            <a:r>
              <a:rPr lang="en-US" altLang="zh-CN" sz="3200" b="1" dirty="0" smtClean="0">
                <a:solidFill>
                  <a:srgbClr val="0000FF"/>
                </a:solidFill>
                <a:latin typeface="Times New Roman" pitchFamily="18" charset="0"/>
                <a:cs typeface="Times New Roman" pitchFamily="18" charset="0"/>
              </a:rPr>
              <a:t>PRE-CDR </a:t>
            </a:r>
            <a:r>
              <a:rPr lang="zh-CN" altLang="en-US" sz="3200" b="1" dirty="0" smtClean="0">
                <a:solidFill>
                  <a:srgbClr val="0000FF"/>
                </a:solidFill>
                <a:latin typeface="Times New Roman" pitchFamily="18" charset="0"/>
                <a:cs typeface="Times New Roman" pitchFamily="18" charset="0"/>
              </a:rPr>
              <a:t>初步概念设计</a:t>
            </a:r>
            <a:endParaRPr lang="en-US" sz="3200" b="1" dirty="0">
              <a:solidFill>
                <a:srgbClr val="0000FF"/>
              </a:solidFill>
              <a:latin typeface="Times New Roman" pitchFamily="18" charset="0"/>
              <a:cs typeface="Times New Roman" pitchFamily="18" charset="0"/>
            </a:endParaRPr>
          </a:p>
        </p:txBody>
      </p:sp>
    </p:spTree>
    <p:extLst>
      <p:ext uri="{BB962C8B-B14F-4D97-AF65-F5344CB8AC3E}">
        <p14:creationId xmlns:p14="http://schemas.microsoft.com/office/powerpoint/2010/main" val="286566350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4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8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10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5.xml><?xml version="1.0" encoding="utf-8"?>
<a:theme xmlns:a="http://schemas.openxmlformats.org/drawingml/2006/main" name="1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6.xml><?xml version="1.0" encoding="utf-8"?>
<a:theme xmlns:a="http://schemas.openxmlformats.org/drawingml/2006/main" name="1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7.xml><?xml version="1.0" encoding="utf-8"?>
<a:theme xmlns:a="http://schemas.openxmlformats.org/drawingml/2006/main" name="1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8.xml><?xml version="1.0" encoding="utf-8"?>
<a:theme xmlns:a="http://schemas.openxmlformats.org/drawingml/2006/main" name="9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9.xml><?xml version="1.0" encoding="utf-8"?>
<a:theme xmlns:a="http://schemas.openxmlformats.org/drawingml/2006/main" name="1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7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0.xml><?xml version="1.0" encoding="utf-8"?>
<a:theme xmlns:a="http://schemas.openxmlformats.org/drawingml/2006/main" name="1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1.xml><?xml version="1.0" encoding="utf-8"?>
<a:theme xmlns:a="http://schemas.openxmlformats.org/drawingml/2006/main" name="1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2.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ou-IHEPZLYTH-BESCHF-April12201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Lou-IHEPZLYTH-BESCHF-April12201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8086</TotalTime>
  <Words>2788</Words>
  <Application>Microsoft Office PowerPoint</Application>
  <PresentationFormat>全屏显示(4:3)</PresentationFormat>
  <Paragraphs>675</Paragraphs>
  <Slides>59</Slides>
  <Notes>6</Notes>
  <HiddenSlides>0</HiddenSlides>
  <MMClips>0</MMClips>
  <ScaleCrop>false</ScaleCrop>
  <HeadingPairs>
    <vt:vector size="4" baseType="variant">
      <vt:variant>
        <vt:lpstr>主题</vt:lpstr>
      </vt:variant>
      <vt:variant>
        <vt:i4>22</vt:i4>
      </vt:variant>
      <vt:variant>
        <vt:lpstr>幻灯片标题</vt:lpstr>
      </vt:variant>
      <vt:variant>
        <vt:i4>59</vt:i4>
      </vt:variant>
    </vt:vector>
  </HeadingPairs>
  <TitlesOfParts>
    <vt:vector size="81" baseType="lpstr">
      <vt:lpstr>Office Theme</vt:lpstr>
      <vt:lpstr>7_默认设计模板</vt:lpstr>
      <vt:lpstr>Lou-IHEPZLYTH-BESCHF-April122013</vt:lpstr>
      <vt:lpstr>1_Lou-IHEPZLYTH-BESCHF-April122013</vt:lpstr>
      <vt:lpstr>1_Office 主题</vt:lpstr>
      <vt:lpstr>1_Office Theme</vt:lpstr>
      <vt:lpstr>2_Office Theme</vt:lpstr>
      <vt:lpstr>3_Office Theme</vt:lpstr>
      <vt:lpstr>4_Office Theme</vt:lpstr>
      <vt:lpstr>4_Office 主题​​</vt:lpstr>
      <vt:lpstr>6_Office Theme</vt:lpstr>
      <vt:lpstr>7_Office Theme</vt:lpstr>
      <vt:lpstr>8_Office Theme</vt:lpstr>
      <vt:lpstr>10_Office Theme</vt:lpstr>
      <vt:lpstr>11_Office Theme</vt:lpstr>
      <vt:lpstr>12_Office Theme</vt:lpstr>
      <vt:lpstr>13_Office Theme</vt:lpstr>
      <vt:lpstr>9_Office Theme</vt:lpstr>
      <vt:lpstr>14_Office Theme</vt:lpstr>
      <vt:lpstr>15_Office Theme</vt:lpstr>
      <vt:lpstr>16_Office Theme</vt:lpstr>
      <vt:lpstr>5_Office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Center for Future High Energy Physics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Circular e+e- : Precision Higgs Machine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xinchou</dc:creator>
  <cp:lastModifiedBy>lou</cp:lastModifiedBy>
  <cp:revision>601</cp:revision>
  <cp:lastPrinted>2013-09-13T05:54:00Z</cp:lastPrinted>
  <dcterms:created xsi:type="dcterms:W3CDTF">2012-04-06T07:45:39Z</dcterms:created>
  <dcterms:modified xsi:type="dcterms:W3CDTF">2014-05-16T06:10:14Z</dcterms:modified>
</cp:coreProperties>
</file>

<file path=docProps/thumbnail.jpeg>
</file>